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rimo Bold" charset="1" panose="020B0704020202020204"/>
      <p:regular r:id="rId20"/>
    </p:embeddedFont>
    <p:embeddedFont>
      <p:font typeface="Bitter" charset="1" panose="02000000000000000000"/>
      <p:regular r:id="rId21"/>
    </p:embeddedFont>
    <p:embeddedFont>
      <p:font typeface="Bitter Bold" charset="1" panose="02000000000000000000"/>
      <p:regular r:id="rId24"/>
    </p:embeddedFont>
    <p:embeddedFont>
      <p:font typeface="Arimo" charset="1" panose="020B0604020202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fonts/font24.fntdata" Type="http://schemas.openxmlformats.org/officeDocument/2006/relationships/font"/><Relationship Id="rId25" Target="notesSlides/notesSlide4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5.xml" Type="http://schemas.openxmlformats.org/officeDocument/2006/relationships/notesSlide"/><Relationship Id="rId28" Target="notesSlides/notesSlide6.xml" Type="http://schemas.openxmlformats.org/officeDocument/2006/relationships/notesSlide"/><Relationship Id="rId29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8.xml" Type="http://schemas.openxmlformats.org/officeDocument/2006/relationships/notesSlide"/><Relationship Id="rId31" Target="notesSlides/notesSlide9.xml" Type="http://schemas.openxmlformats.org/officeDocument/2006/relationships/notesSlide"/><Relationship Id="rId32" Target="notesSlides/notesSlide10.xml" Type="http://schemas.openxmlformats.org/officeDocument/2006/relationships/notesSlide"/><Relationship Id="rId33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087100" y="0"/>
            <a:ext cx="7200900" cy="10287000"/>
            <a:chOff x="0" y="0"/>
            <a:chExt cx="96012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087100" y="0"/>
            <a:ext cx="7200900" cy="10287000"/>
            <a:chOff x="0" y="0"/>
            <a:chExt cx="960120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FDFE0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087100" y="0"/>
            <a:ext cx="7200900" cy="10287000"/>
            <a:chOff x="0" y="0"/>
            <a:chExt cx="9601200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535" t="0" r="-5535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92238" y="3590776"/>
            <a:ext cx="9370070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Forest Cover Type Prediction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4509" y="5409606"/>
            <a:ext cx="9445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Enterprise-Grade Machine Learning System with SHAP Explainability &amp; Comprehensive Testing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2640211"/>
            <a:chOff x="0" y="0"/>
            <a:chExt cx="24384000" cy="3520282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3520313"/>
            </a:xfrm>
            <a:custGeom>
              <a:avLst/>
              <a:gdLst/>
              <a:ahLst/>
              <a:cxnLst/>
              <a:rect r="r" b="b" t="t" l="l"/>
              <a:pathLst>
                <a:path h="352031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520313"/>
                  </a:lnTo>
                  <a:lnTo>
                    <a:pt x="0" y="3520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" t="0" r="-3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04106" y="3183731"/>
            <a:ext cx="9826227" cy="666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8"/>
              </a:lnSpc>
            </a:pPr>
            <a:r>
              <a:rPr lang="en-US" sz="413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🌐</a:t>
            </a:r>
            <a:r>
              <a:rPr lang="en-US" sz="4137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 Interactive Web Interface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4106" y="4094857"/>
            <a:ext cx="16879789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</a:pPr>
            <a:r>
              <a:rPr lang="en-US" sz="17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User-friendly frontend enabling real-time predictions with instant SHAP explanations and confidence scores.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04106" y="6280696"/>
            <a:ext cx="16879789" cy="28575"/>
            <a:chOff x="0" y="0"/>
            <a:chExt cx="22506385" cy="38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506432" cy="38100"/>
            </a:xfrm>
            <a:custGeom>
              <a:avLst/>
              <a:gdLst/>
              <a:ahLst/>
              <a:cxnLst/>
              <a:rect r="r" b="b" t="t" l="l"/>
              <a:pathLst>
                <a:path h="38100" w="22506432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22487382" y="0"/>
                  </a:lnTo>
                  <a:cubicBezTo>
                    <a:pt x="22497923" y="0"/>
                    <a:pt x="22506432" y="8509"/>
                    <a:pt x="22506432" y="19050"/>
                  </a:cubicBezTo>
                  <a:cubicBezTo>
                    <a:pt x="22506432" y="29591"/>
                    <a:pt x="22497923" y="38100"/>
                    <a:pt x="22487382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990082" y="5677272"/>
            <a:ext cx="28575" cy="603497"/>
            <a:chOff x="0" y="0"/>
            <a:chExt cx="38100" cy="8046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100" cy="804672"/>
            </a:xfrm>
            <a:custGeom>
              <a:avLst/>
              <a:gdLst/>
              <a:ahLst/>
              <a:cxnLst/>
              <a:rect r="r" b="b" t="t" l="l"/>
              <a:pathLst>
                <a:path h="804672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785622"/>
                  </a:lnTo>
                  <a:cubicBezTo>
                    <a:pt x="38100" y="796163"/>
                    <a:pt x="29591" y="804672"/>
                    <a:pt x="19050" y="804672"/>
                  </a:cubicBezTo>
                  <a:cubicBezTo>
                    <a:pt x="8509" y="804672"/>
                    <a:pt x="0" y="796163"/>
                    <a:pt x="0" y="785622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3778151" y="6054402"/>
            <a:ext cx="452586" cy="452586"/>
            <a:chOff x="0" y="0"/>
            <a:chExt cx="603448" cy="6034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3504" cy="603504"/>
            </a:xfrm>
            <a:custGeom>
              <a:avLst/>
              <a:gdLst/>
              <a:ahLst/>
              <a:cxnLst/>
              <a:rect r="r" b="b" t="t" l="l"/>
              <a:pathLst>
                <a:path h="603504" w="603504">
                  <a:moveTo>
                    <a:pt x="0" y="40259"/>
                  </a:moveTo>
                  <a:cubicBezTo>
                    <a:pt x="0" y="18034"/>
                    <a:pt x="18034" y="0"/>
                    <a:pt x="40259" y="0"/>
                  </a:cubicBezTo>
                  <a:lnTo>
                    <a:pt x="563245" y="0"/>
                  </a:lnTo>
                  <a:cubicBezTo>
                    <a:pt x="585470" y="0"/>
                    <a:pt x="603504" y="18034"/>
                    <a:pt x="603504" y="40259"/>
                  </a:cubicBezTo>
                  <a:lnTo>
                    <a:pt x="603504" y="563245"/>
                  </a:lnTo>
                  <a:cubicBezTo>
                    <a:pt x="603504" y="585470"/>
                    <a:pt x="585470" y="603504"/>
                    <a:pt x="563245" y="603504"/>
                  </a:cubicBezTo>
                  <a:lnTo>
                    <a:pt x="40259" y="603504"/>
                  </a:lnTo>
                  <a:cubicBezTo>
                    <a:pt x="18034" y="603504"/>
                    <a:pt x="0" y="585470"/>
                    <a:pt x="0" y="56324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853532" y="6130156"/>
            <a:ext cx="301675" cy="35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4"/>
              </a:lnSpc>
            </a:pPr>
            <a:r>
              <a:rPr lang="en-US" sz="2574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47219" y="4700141"/>
            <a:ext cx="2514600" cy="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9"/>
              </a:lnSpc>
            </a:pPr>
            <a:r>
              <a:rPr lang="en-US" sz="21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Enter Data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5172" y="5078015"/>
            <a:ext cx="6198840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sz="17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Input forest characteristics through interactive forms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416404" y="6280621"/>
            <a:ext cx="28575" cy="603497"/>
            <a:chOff x="0" y="0"/>
            <a:chExt cx="38100" cy="80466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100" cy="804672"/>
            </a:xfrm>
            <a:custGeom>
              <a:avLst/>
              <a:gdLst/>
              <a:ahLst/>
              <a:cxnLst/>
              <a:rect r="r" b="b" t="t" l="l"/>
              <a:pathLst>
                <a:path h="804672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785622"/>
                  </a:lnTo>
                  <a:cubicBezTo>
                    <a:pt x="38100" y="796163"/>
                    <a:pt x="29591" y="804672"/>
                    <a:pt x="19050" y="804672"/>
                  </a:cubicBezTo>
                  <a:cubicBezTo>
                    <a:pt x="8509" y="804672"/>
                    <a:pt x="0" y="796163"/>
                    <a:pt x="0" y="785622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204473" y="6054402"/>
            <a:ext cx="452586" cy="452586"/>
            <a:chOff x="0" y="0"/>
            <a:chExt cx="603448" cy="60344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03504" cy="603504"/>
            </a:xfrm>
            <a:custGeom>
              <a:avLst/>
              <a:gdLst/>
              <a:ahLst/>
              <a:cxnLst/>
              <a:rect r="r" b="b" t="t" l="l"/>
              <a:pathLst>
                <a:path h="603504" w="603504">
                  <a:moveTo>
                    <a:pt x="0" y="40259"/>
                  </a:moveTo>
                  <a:cubicBezTo>
                    <a:pt x="0" y="18034"/>
                    <a:pt x="18034" y="0"/>
                    <a:pt x="40259" y="0"/>
                  </a:cubicBezTo>
                  <a:lnTo>
                    <a:pt x="563245" y="0"/>
                  </a:lnTo>
                  <a:cubicBezTo>
                    <a:pt x="585470" y="0"/>
                    <a:pt x="603504" y="18034"/>
                    <a:pt x="603504" y="40259"/>
                  </a:cubicBezTo>
                  <a:lnTo>
                    <a:pt x="603504" y="563245"/>
                  </a:lnTo>
                  <a:cubicBezTo>
                    <a:pt x="603504" y="585470"/>
                    <a:pt x="585470" y="603504"/>
                    <a:pt x="563245" y="603504"/>
                  </a:cubicBezTo>
                  <a:lnTo>
                    <a:pt x="40259" y="603504"/>
                  </a:lnTo>
                  <a:cubicBezTo>
                    <a:pt x="18034" y="603504"/>
                    <a:pt x="0" y="585470"/>
                    <a:pt x="0" y="56324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7279854" y="6130156"/>
            <a:ext cx="301675" cy="35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4"/>
              </a:lnSpc>
            </a:pPr>
            <a:r>
              <a:rPr lang="en-US" sz="2574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173540" y="7066210"/>
            <a:ext cx="2514600" cy="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9"/>
              </a:lnSpc>
            </a:pPr>
            <a:r>
              <a:rPr lang="en-US" sz="21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Submit Request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331345" y="7444085"/>
            <a:ext cx="6198989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sz="17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Send prediction request to FastAPI backend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842575" y="5677272"/>
            <a:ext cx="28575" cy="603497"/>
            <a:chOff x="0" y="0"/>
            <a:chExt cx="38100" cy="80466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8100" cy="804672"/>
            </a:xfrm>
            <a:custGeom>
              <a:avLst/>
              <a:gdLst/>
              <a:ahLst/>
              <a:cxnLst/>
              <a:rect r="r" b="b" t="t" l="l"/>
              <a:pathLst>
                <a:path h="804672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785622"/>
                  </a:lnTo>
                  <a:cubicBezTo>
                    <a:pt x="38100" y="796163"/>
                    <a:pt x="29591" y="804672"/>
                    <a:pt x="19050" y="804672"/>
                  </a:cubicBezTo>
                  <a:cubicBezTo>
                    <a:pt x="8509" y="804672"/>
                    <a:pt x="0" y="796163"/>
                    <a:pt x="0" y="785622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630644" y="6054402"/>
            <a:ext cx="452586" cy="452586"/>
            <a:chOff x="0" y="0"/>
            <a:chExt cx="603448" cy="60344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03504" cy="603504"/>
            </a:xfrm>
            <a:custGeom>
              <a:avLst/>
              <a:gdLst/>
              <a:ahLst/>
              <a:cxnLst/>
              <a:rect r="r" b="b" t="t" l="l"/>
              <a:pathLst>
                <a:path h="603504" w="603504">
                  <a:moveTo>
                    <a:pt x="0" y="40259"/>
                  </a:moveTo>
                  <a:cubicBezTo>
                    <a:pt x="0" y="18034"/>
                    <a:pt x="18034" y="0"/>
                    <a:pt x="40259" y="0"/>
                  </a:cubicBezTo>
                  <a:lnTo>
                    <a:pt x="563245" y="0"/>
                  </a:lnTo>
                  <a:cubicBezTo>
                    <a:pt x="585470" y="0"/>
                    <a:pt x="603504" y="18034"/>
                    <a:pt x="603504" y="40259"/>
                  </a:cubicBezTo>
                  <a:lnTo>
                    <a:pt x="603504" y="563245"/>
                  </a:lnTo>
                  <a:cubicBezTo>
                    <a:pt x="603504" y="585470"/>
                    <a:pt x="585470" y="603504"/>
                    <a:pt x="563245" y="603504"/>
                  </a:cubicBezTo>
                  <a:lnTo>
                    <a:pt x="40259" y="603504"/>
                  </a:lnTo>
                  <a:cubicBezTo>
                    <a:pt x="18034" y="603504"/>
                    <a:pt x="0" y="585470"/>
                    <a:pt x="0" y="56324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0706025" y="6130156"/>
            <a:ext cx="301675" cy="35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4"/>
              </a:lnSpc>
            </a:pPr>
            <a:r>
              <a:rPr lang="en-US" sz="2574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599711" y="4700141"/>
            <a:ext cx="2514600" cy="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9"/>
              </a:lnSpc>
            </a:pPr>
            <a:r>
              <a:rPr lang="en-US" sz="21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Receive Prediction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757518" y="5078015"/>
            <a:ext cx="6198989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sz="17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Get cover type prediction with confidence score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4268896" y="6280621"/>
            <a:ext cx="28575" cy="603497"/>
            <a:chOff x="0" y="0"/>
            <a:chExt cx="38100" cy="80466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8100" cy="804672"/>
            </a:xfrm>
            <a:custGeom>
              <a:avLst/>
              <a:gdLst/>
              <a:ahLst/>
              <a:cxnLst/>
              <a:rect r="r" b="b" t="t" l="l"/>
              <a:pathLst>
                <a:path h="804672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785622"/>
                  </a:lnTo>
                  <a:cubicBezTo>
                    <a:pt x="38100" y="796163"/>
                    <a:pt x="29591" y="804672"/>
                    <a:pt x="19050" y="804672"/>
                  </a:cubicBezTo>
                  <a:cubicBezTo>
                    <a:pt x="8509" y="804672"/>
                    <a:pt x="0" y="796163"/>
                    <a:pt x="0" y="785622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4056965" y="6054402"/>
            <a:ext cx="452586" cy="452586"/>
            <a:chOff x="0" y="0"/>
            <a:chExt cx="603448" cy="60344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03504" cy="603504"/>
            </a:xfrm>
            <a:custGeom>
              <a:avLst/>
              <a:gdLst/>
              <a:ahLst/>
              <a:cxnLst/>
              <a:rect r="r" b="b" t="t" l="l"/>
              <a:pathLst>
                <a:path h="603504" w="603504">
                  <a:moveTo>
                    <a:pt x="0" y="40259"/>
                  </a:moveTo>
                  <a:cubicBezTo>
                    <a:pt x="0" y="18034"/>
                    <a:pt x="18034" y="0"/>
                    <a:pt x="40259" y="0"/>
                  </a:cubicBezTo>
                  <a:lnTo>
                    <a:pt x="563245" y="0"/>
                  </a:lnTo>
                  <a:cubicBezTo>
                    <a:pt x="585470" y="0"/>
                    <a:pt x="603504" y="18034"/>
                    <a:pt x="603504" y="40259"/>
                  </a:cubicBezTo>
                  <a:lnTo>
                    <a:pt x="603504" y="563245"/>
                  </a:lnTo>
                  <a:cubicBezTo>
                    <a:pt x="603504" y="585470"/>
                    <a:pt x="585470" y="603504"/>
                    <a:pt x="563245" y="603504"/>
                  </a:cubicBezTo>
                  <a:lnTo>
                    <a:pt x="40259" y="603504"/>
                  </a:lnTo>
                  <a:cubicBezTo>
                    <a:pt x="18034" y="603504"/>
                    <a:pt x="0" y="585470"/>
                    <a:pt x="0" y="56324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4132346" y="6130156"/>
            <a:ext cx="301675" cy="35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4"/>
              </a:lnSpc>
            </a:pPr>
            <a:r>
              <a:rPr lang="en-US" sz="2574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026032" y="7066210"/>
            <a:ext cx="2514600" cy="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9"/>
              </a:lnSpc>
            </a:pPr>
            <a:r>
              <a:rPr lang="en-US" sz="21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View Explanation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183839" y="7444085"/>
            <a:ext cx="6198989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sz="17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Understand SHAP feature importance</a:t>
            </a:r>
          </a:p>
        </p:txBody>
      </p:sp>
      <p:sp>
        <p:nvSpPr>
          <p:cNvPr name="Freeform 40" id="40" descr="preencoded.png"/>
          <p:cNvSpPr/>
          <p:nvPr/>
        </p:nvSpPr>
        <p:spPr>
          <a:xfrm flipH="false" flipV="false" rot="0">
            <a:off x="704106" y="8068419"/>
            <a:ext cx="502890" cy="502890"/>
          </a:xfrm>
          <a:custGeom>
            <a:avLst/>
            <a:gdLst/>
            <a:ahLst/>
            <a:cxnLst/>
            <a:rect r="r" b="b" t="t" l="l"/>
            <a:pathLst>
              <a:path h="502890" w="502890">
                <a:moveTo>
                  <a:pt x="0" y="0"/>
                </a:moveTo>
                <a:lnTo>
                  <a:pt x="502890" y="0"/>
                </a:lnTo>
                <a:lnTo>
                  <a:pt x="502890" y="502890"/>
                </a:lnTo>
                <a:lnTo>
                  <a:pt x="0" y="502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094" t="0" r="-15094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704106" y="8803630"/>
            <a:ext cx="5203635" cy="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9"/>
              </a:lnSpc>
            </a:pPr>
            <a:r>
              <a:rPr lang="en-US" sz="21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Real-time Predictions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04106" y="9181505"/>
            <a:ext cx="5459016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</a:pPr>
            <a:r>
              <a:rPr lang="en-US" sz="17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Instant results with sub-second response times</a:t>
            </a:r>
          </a:p>
        </p:txBody>
      </p:sp>
      <p:sp>
        <p:nvSpPr>
          <p:cNvPr name="Freeform 43" id="43" descr="preencoded.png"/>
          <p:cNvSpPr/>
          <p:nvPr/>
        </p:nvSpPr>
        <p:spPr>
          <a:xfrm flipH="false" flipV="false" rot="0">
            <a:off x="6414492" y="8068419"/>
            <a:ext cx="502890" cy="502890"/>
          </a:xfrm>
          <a:custGeom>
            <a:avLst/>
            <a:gdLst/>
            <a:ahLst/>
            <a:cxnLst/>
            <a:rect r="r" b="b" t="t" l="l"/>
            <a:pathLst>
              <a:path h="502890" w="502890">
                <a:moveTo>
                  <a:pt x="0" y="0"/>
                </a:moveTo>
                <a:lnTo>
                  <a:pt x="502890" y="0"/>
                </a:lnTo>
                <a:lnTo>
                  <a:pt x="502890" y="502890"/>
                </a:lnTo>
                <a:lnTo>
                  <a:pt x="0" y="502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6414492" y="8803630"/>
            <a:ext cx="2514600" cy="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9"/>
              </a:lnSpc>
            </a:pPr>
            <a:r>
              <a:rPr lang="en-US" sz="21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Responsive Design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414492" y="9181505"/>
            <a:ext cx="5459016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</a:pPr>
            <a:r>
              <a:rPr lang="en-US" sz="17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Optimized for mobile and desktop experiences</a:t>
            </a:r>
          </a:p>
        </p:txBody>
      </p:sp>
      <p:sp>
        <p:nvSpPr>
          <p:cNvPr name="Freeform 46" id="46" descr="preencoded.png"/>
          <p:cNvSpPr/>
          <p:nvPr/>
        </p:nvSpPr>
        <p:spPr>
          <a:xfrm flipH="false" flipV="false" rot="0">
            <a:off x="12124879" y="8068419"/>
            <a:ext cx="502890" cy="502890"/>
          </a:xfrm>
          <a:custGeom>
            <a:avLst/>
            <a:gdLst/>
            <a:ahLst/>
            <a:cxnLst/>
            <a:rect r="r" b="b" t="t" l="l"/>
            <a:pathLst>
              <a:path h="502890" w="502890">
                <a:moveTo>
                  <a:pt x="0" y="0"/>
                </a:moveTo>
                <a:lnTo>
                  <a:pt x="502890" y="0"/>
                </a:lnTo>
                <a:lnTo>
                  <a:pt x="502890" y="502890"/>
                </a:lnTo>
                <a:lnTo>
                  <a:pt x="0" y="502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886" t="0" r="-1886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12124879" y="8803630"/>
            <a:ext cx="3154846" cy="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9"/>
              </a:lnSpc>
            </a:pPr>
            <a:r>
              <a:rPr lang="en-US" sz="21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SHAP Visualizations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124879" y="9181505"/>
            <a:ext cx="5459016" cy="69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</a:pPr>
            <a:r>
              <a:rPr lang="en-US" sz="17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Interactive explanation plots and feature importance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50974" y="374023"/>
            <a:ext cx="16986051" cy="56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2"/>
              </a:lnSpc>
            </a:pPr>
            <a:r>
              <a:rPr lang="en-US" sz="2924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🎯</a:t>
            </a:r>
            <a:r>
              <a:rPr lang="en-US" sz="292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Project Impact &amp; Achievements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0974" y="1049983"/>
            <a:ext cx="16986051" cy="37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192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 comprehensive demonstration of enterprise-grade machine learning engineering, from data preprocessing to production deployment.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60401" y="2858840"/>
            <a:ext cx="2287935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4"/>
              </a:lnSpc>
            </a:pPr>
            <a:r>
              <a:rPr lang="en-US" sz="4424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99.4%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009329" y="1629519"/>
            <a:ext cx="2790230" cy="2790230"/>
            <a:chOff x="0" y="0"/>
            <a:chExt cx="3720307" cy="3720307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3720338" cy="3720338"/>
            </a:xfrm>
            <a:custGeom>
              <a:avLst/>
              <a:gdLst/>
              <a:ahLst/>
              <a:cxnLst/>
              <a:rect r="r" b="b" t="t" l="l"/>
              <a:pathLst>
                <a:path h="3720338" w="3720338">
                  <a:moveTo>
                    <a:pt x="0" y="0"/>
                  </a:moveTo>
                  <a:lnTo>
                    <a:pt x="3720338" y="0"/>
                  </a:lnTo>
                  <a:lnTo>
                    <a:pt x="3720338" y="3720338"/>
                  </a:lnTo>
                  <a:lnTo>
                    <a:pt x="0" y="3720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50974" y="4566345"/>
            <a:ext cx="5506939" cy="37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1"/>
              </a:lnSpc>
            </a:pPr>
            <a:r>
              <a:rPr lang="en-US" sz="192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Model Accuracy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0974" y="4915941"/>
            <a:ext cx="5506939" cy="37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1"/>
              </a:lnSpc>
            </a:pPr>
            <a:r>
              <a:rPr lang="en-US" sz="192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On test dataset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99810" y="2858840"/>
            <a:ext cx="2287935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4"/>
              </a:lnSpc>
            </a:pPr>
            <a:r>
              <a:rPr lang="en-US" sz="4424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95%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7748736" y="1629519"/>
            <a:ext cx="2790230" cy="2790230"/>
            <a:chOff x="0" y="0"/>
            <a:chExt cx="3720307" cy="3720307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3720338" cy="3720338"/>
            </a:xfrm>
            <a:custGeom>
              <a:avLst/>
              <a:gdLst/>
              <a:ahLst/>
              <a:cxnLst/>
              <a:rect r="r" b="b" t="t" l="l"/>
              <a:pathLst>
                <a:path h="3720338" w="3720338">
                  <a:moveTo>
                    <a:pt x="0" y="0"/>
                  </a:moveTo>
                  <a:lnTo>
                    <a:pt x="3720338" y="0"/>
                  </a:lnTo>
                  <a:lnTo>
                    <a:pt x="3720338" y="3720338"/>
                  </a:lnTo>
                  <a:lnTo>
                    <a:pt x="0" y="3720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390382" y="4566345"/>
            <a:ext cx="5507088" cy="37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1"/>
              </a:lnSpc>
            </a:pPr>
            <a:r>
              <a:rPr lang="en-US" sz="192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Test Coverage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90382" y="4915941"/>
            <a:ext cx="5507088" cy="37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1"/>
              </a:lnSpc>
            </a:pPr>
            <a:r>
              <a:rPr lang="en-US" sz="192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60+ comprehensive tests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39366" y="2858840"/>
            <a:ext cx="2287935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4"/>
              </a:lnSpc>
            </a:pPr>
            <a:r>
              <a:rPr lang="en-US" sz="4424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100%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3488292" y="1629519"/>
            <a:ext cx="2790230" cy="2790230"/>
            <a:chOff x="0" y="0"/>
            <a:chExt cx="3720307" cy="3720307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3720338" cy="3720338"/>
            </a:xfrm>
            <a:custGeom>
              <a:avLst/>
              <a:gdLst/>
              <a:ahLst/>
              <a:cxnLst/>
              <a:rect r="r" b="b" t="t" l="l"/>
              <a:pathLst>
                <a:path h="3720338" w="3720338">
                  <a:moveTo>
                    <a:pt x="0" y="0"/>
                  </a:moveTo>
                  <a:lnTo>
                    <a:pt x="3720338" y="0"/>
                  </a:lnTo>
                  <a:lnTo>
                    <a:pt x="3720338" y="3720338"/>
                  </a:lnTo>
                  <a:lnTo>
                    <a:pt x="0" y="3720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129939" y="4566345"/>
            <a:ext cx="5506939" cy="37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1"/>
              </a:lnSpc>
            </a:pPr>
            <a:r>
              <a:rPr lang="en-US" sz="192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Documentation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29939" y="4915941"/>
            <a:ext cx="5506939" cy="37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1"/>
              </a:lnSpc>
            </a:pPr>
            <a:r>
              <a:rPr lang="en-US" sz="192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8+ complete guides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50974" y="5363319"/>
            <a:ext cx="16986051" cy="37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192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Skills Demonstrated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650974" y="5896421"/>
            <a:ext cx="8400009" cy="959495"/>
            <a:chOff x="0" y="0"/>
            <a:chExt cx="11200012" cy="127932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200003" cy="1279398"/>
            </a:xfrm>
            <a:custGeom>
              <a:avLst/>
              <a:gdLst/>
              <a:ahLst/>
              <a:cxnLst/>
              <a:rect r="r" b="b" t="t" l="l"/>
              <a:pathLst>
                <a:path h="1279398" w="11200003">
                  <a:moveTo>
                    <a:pt x="0" y="37211"/>
                  </a:moveTo>
                  <a:cubicBezTo>
                    <a:pt x="0" y="16637"/>
                    <a:pt x="16637" y="0"/>
                    <a:pt x="37211" y="0"/>
                  </a:cubicBezTo>
                  <a:lnTo>
                    <a:pt x="11162792" y="0"/>
                  </a:lnTo>
                  <a:cubicBezTo>
                    <a:pt x="11183366" y="0"/>
                    <a:pt x="11200003" y="16637"/>
                    <a:pt x="11200003" y="37211"/>
                  </a:cubicBezTo>
                  <a:lnTo>
                    <a:pt x="11200003" y="1242187"/>
                  </a:lnTo>
                  <a:cubicBezTo>
                    <a:pt x="11200003" y="1262761"/>
                    <a:pt x="11183366" y="1279398"/>
                    <a:pt x="11162792" y="1279398"/>
                  </a:cubicBezTo>
                  <a:lnTo>
                    <a:pt x="37211" y="1279398"/>
                  </a:lnTo>
                  <a:cubicBezTo>
                    <a:pt x="16637" y="1279271"/>
                    <a:pt x="0" y="1262634"/>
                    <a:pt x="0" y="1242187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836860" y="5996582"/>
            <a:ext cx="8028235" cy="37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192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Machine Learning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36860" y="6346180"/>
            <a:ext cx="8028235" cy="37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192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Ensemble methods, Neural Networks, Feature Engineering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236869" y="5896421"/>
            <a:ext cx="8400158" cy="959495"/>
            <a:chOff x="0" y="0"/>
            <a:chExt cx="11200210" cy="127932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200257" cy="1279398"/>
            </a:xfrm>
            <a:custGeom>
              <a:avLst/>
              <a:gdLst/>
              <a:ahLst/>
              <a:cxnLst/>
              <a:rect r="r" b="b" t="t" l="l"/>
              <a:pathLst>
                <a:path h="1279398" w="11200257">
                  <a:moveTo>
                    <a:pt x="0" y="37211"/>
                  </a:moveTo>
                  <a:cubicBezTo>
                    <a:pt x="0" y="16637"/>
                    <a:pt x="16637" y="0"/>
                    <a:pt x="37211" y="0"/>
                  </a:cubicBezTo>
                  <a:lnTo>
                    <a:pt x="11163046" y="0"/>
                  </a:lnTo>
                  <a:cubicBezTo>
                    <a:pt x="11183620" y="0"/>
                    <a:pt x="11200257" y="16637"/>
                    <a:pt x="11200257" y="37211"/>
                  </a:cubicBezTo>
                  <a:lnTo>
                    <a:pt x="11200257" y="1242187"/>
                  </a:lnTo>
                  <a:cubicBezTo>
                    <a:pt x="11200257" y="1262761"/>
                    <a:pt x="11183620" y="1279398"/>
                    <a:pt x="11163046" y="1279398"/>
                  </a:cubicBezTo>
                  <a:lnTo>
                    <a:pt x="37211" y="1279398"/>
                  </a:lnTo>
                  <a:cubicBezTo>
                    <a:pt x="16637" y="1279271"/>
                    <a:pt x="0" y="1262634"/>
                    <a:pt x="0" y="1242187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9422755" y="5996582"/>
            <a:ext cx="8028385" cy="37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192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Software Engineering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422755" y="6346180"/>
            <a:ext cx="8028385" cy="37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192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Clean code, Testing, Modular design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650974" y="7041802"/>
            <a:ext cx="8400009" cy="959495"/>
            <a:chOff x="0" y="0"/>
            <a:chExt cx="11200012" cy="127932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200003" cy="1279398"/>
            </a:xfrm>
            <a:custGeom>
              <a:avLst/>
              <a:gdLst/>
              <a:ahLst/>
              <a:cxnLst/>
              <a:rect r="r" b="b" t="t" l="l"/>
              <a:pathLst>
                <a:path h="1279398" w="11200003">
                  <a:moveTo>
                    <a:pt x="0" y="37211"/>
                  </a:moveTo>
                  <a:cubicBezTo>
                    <a:pt x="0" y="16637"/>
                    <a:pt x="16637" y="0"/>
                    <a:pt x="37211" y="0"/>
                  </a:cubicBezTo>
                  <a:lnTo>
                    <a:pt x="11162792" y="0"/>
                  </a:lnTo>
                  <a:cubicBezTo>
                    <a:pt x="11183366" y="0"/>
                    <a:pt x="11200003" y="16637"/>
                    <a:pt x="11200003" y="37211"/>
                  </a:cubicBezTo>
                  <a:lnTo>
                    <a:pt x="11200003" y="1242187"/>
                  </a:lnTo>
                  <a:cubicBezTo>
                    <a:pt x="11200003" y="1262761"/>
                    <a:pt x="11183366" y="1279398"/>
                    <a:pt x="11162792" y="1279398"/>
                  </a:cubicBezTo>
                  <a:lnTo>
                    <a:pt x="37211" y="1279398"/>
                  </a:lnTo>
                  <a:cubicBezTo>
                    <a:pt x="16637" y="1279271"/>
                    <a:pt x="0" y="1262634"/>
                    <a:pt x="0" y="1242187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836860" y="7141964"/>
            <a:ext cx="8028235" cy="37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192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API Development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36860" y="7491561"/>
            <a:ext cx="8028235" cy="37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192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FastAPI, RESTful design, Async programming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9236869" y="7041802"/>
            <a:ext cx="8400158" cy="959495"/>
            <a:chOff x="0" y="0"/>
            <a:chExt cx="11200210" cy="127932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1200257" cy="1279398"/>
            </a:xfrm>
            <a:custGeom>
              <a:avLst/>
              <a:gdLst/>
              <a:ahLst/>
              <a:cxnLst/>
              <a:rect r="r" b="b" t="t" l="l"/>
              <a:pathLst>
                <a:path h="1279398" w="11200257">
                  <a:moveTo>
                    <a:pt x="0" y="37211"/>
                  </a:moveTo>
                  <a:cubicBezTo>
                    <a:pt x="0" y="16637"/>
                    <a:pt x="16637" y="0"/>
                    <a:pt x="37211" y="0"/>
                  </a:cubicBezTo>
                  <a:lnTo>
                    <a:pt x="11163046" y="0"/>
                  </a:lnTo>
                  <a:cubicBezTo>
                    <a:pt x="11183620" y="0"/>
                    <a:pt x="11200257" y="16637"/>
                    <a:pt x="11200257" y="37211"/>
                  </a:cubicBezTo>
                  <a:lnTo>
                    <a:pt x="11200257" y="1242187"/>
                  </a:lnTo>
                  <a:cubicBezTo>
                    <a:pt x="11200257" y="1262761"/>
                    <a:pt x="11183620" y="1279398"/>
                    <a:pt x="11163046" y="1279398"/>
                  </a:cubicBezTo>
                  <a:lnTo>
                    <a:pt x="37211" y="1279398"/>
                  </a:lnTo>
                  <a:cubicBezTo>
                    <a:pt x="16637" y="1279271"/>
                    <a:pt x="0" y="1262634"/>
                    <a:pt x="0" y="1242187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9422755" y="7141964"/>
            <a:ext cx="8028385" cy="37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192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DevOps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422755" y="7491561"/>
            <a:ext cx="8028385" cy="37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192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Docker, Kubernetes, Infrastructure as Code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650974" y="8210550"/>
            <a:ext cx="16986051" cy="1569987"/>
            <a:chOff x="0" y="0"/>
            <a:chExt cx="22648068" cy="209331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2648038" cy="2093341"/>
            </a:xfrm>
            <a:custGeom>
              <a:avLst/>
              <a:gdLst/>
              <a:ahLst/>
              <a:cxnLst/>
              <a:rect r="r" b="b" t="t" l="l"/>
              <a:pathLst>
                <a:path h="2093341" w="22648038">
                  <a:moveTo>
                    <a:pt x="0" y="37211"/>
                  </a:moveTo>
                  <a:cubicBezTo>
                    <a:pt x="0" y="16637"/>
                    <a:pt x="16637" y="0"/>
                    <a:pt x="37211" y="0"/>
                  </a:cubicBezTo>
                  <a:lnTo>
                    <a:pt x="22610826" y="0"/>
                  </a:lnTo>
                  <a:cubicBezTo>
                    <a:pt x="22631400" y="0"/>
                    <a:pt x="22648038" y="16637"/>
                    <a:pt x="22648038" y="37211"/>
                  </a:cubicBezTo>
                  <a:lnTo>
                    <a:pt x="22648038" y="2056130"/>
                  </a:lnTo>
                  <a:cubicBezTo>
                    <a:pt x="22648038" y="2076704"/>
                    <a:pt x="22631400" y="2093341"/>
                    <a:pt x="22610826" y="2093341"/>
                  </a:cubicBezTo>
                  <a:lnTo>
                    <a:pt x="37211" y="2093341"/>
                  </a:lnTo>
                  <a:cubicBezTo>
                    <a:pt x="16637" y="2093341"/>
                    <a:pt x="0" y="2076704"/>
                    <a:pt x="0" y="2056130"/>
                  </a:cubicBezTo>
                  <a:close/>
                </a:path>
              </a:pathLst>
            </a:custGeom>
            <a:solidFill>
              <a:srgbClr val="2A2C20"/>
            </a:solidFill>
          </p:spPr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836860" y="8484096"/>
            <a:ext cx="185886" cy="148679"/>
            <a:chOff x="0" y="0"/>
            <a:chExt cx="247848" cy="198238"/>
          </a:xfrm>
        </p:grpSpPr>
        <p:sp>
          <p:nvSpPr>
            <p:cNvPr name="Freeform 43" id="43" descr="preencoded.png"/>
            <p:cNvSpPr/>
            <p:nvPr/>
          </p:nvSpPr>
          <p:spPr>
            <a:xfrm flipH="false" flipV="false" rot="0">
              <a:off x="0" y="0"/>
              <a:ext cx="247904" cy="198247"/>
            </a:xfrm>
            <a:custGeom>
              <a:avLst/>
              <a:gdLst/>
              <a:ahLst/>
              <a:cxnLst/>
              <a:rect r="r" b="b" t="t" l="l"/>
              <a:pathLst>
                <a:path h="198247" w="247904">
                  <a:moveTo>
                    <a:pt x="0" y="0"/>
                  </a:moveTo>
                  <a:lnTo>
                    <a:pt x="247904" y="0"/>
                  </a:lnTo>
                  <a:lnTo>
                    <a:pt x="247904" y="198247"/>
                  </a:lnTo>
                  <a:lnTo>
                    <a:pt x="0" y="198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0" r="22" b="-5"/>
              </a:stretch>
            </a:blip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1208634" y="8357146"/>
            <a:ext cx="16242506" cy="39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1924" b="true">
                <a:solidFill>
                  <a:srgbClr val="000000"/>
                </a:solidFill>
                <a:latin typeface="Bitter Bold"/>
                <a:ea typeface="Bitter Bold"/>
                <a:cs typeface="Bitter Bold"/>
                <a:sym typeface="Bitter Bold"/>
              </a:rPr>
              <a:t>🔗</a:t>
            </a:r>
            <a:r>
              <a:rPr lang="en-US" sz="1924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 GitHub: github.com/karthik-ak-Git/forest_cover_prediction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08634" y="8772079"/>
            <a:ext cx="16242506" cy="39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1924" b="true">
                <a:solidFill>
                  <a:srgbClr val="000000"/>
                </a:solidFill>
                <a:latin typeface="Bitter Bold"/>
                <a:ea typeface="Bitter Bold"/>
                <a:cs typeface="Bitter Bold"/>
                <a:sym typeface="Bitter Bold"/>
              </a:rPr>
              <a:t>📧</a:t>
            </a:r>
            <a:r>
              <a:rPr lang="en-US" sz="1924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 Contact: Available for collaboration &amp; opportunities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08634" y="9187011"/>
            <a:ext cx="16242506" cy="39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1924" b="true">
                <a:solidFill>
                  <a:srgbClr val="000000"/>
                </a:solidFill>
                <a:latin typeface="Bitter Bold"/>
                <a:ea typeface="Bitter Bold"/>
                <a:cs typeface="Bitter Bold"/>
                <a:sym typeface="Bitter Bold"/>
              </a:rPr>
              <a:t>⭐</a:t>
            </a:r>
            <a:r>
              <a:rPr lang="en-US" sz="1924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 Star the repo if you find it useful!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284982"/>
            <a:ext cx="9671584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🏆</a:t>
            </a:r>
            <a:r>
              <a:rPr lang="en-US" sz="55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 Perfect 10/10 ML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718941"/>
            <a:ext cx="16303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An exceptional machine learning system demonstrating enterprise-grade development practices, comprehensive testing, and production-ready deployment capabilities.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286845"/>
            <a:ext cx="3810000" cy="83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99.4%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5141" y="543371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Model Accuracy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5989587"/>
            <a:ext cx="3810000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Best-in-class ensemble methods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56598" y="4286845"/>
            <a:ext cx="3810149" cy="83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95%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89649" y="543371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Test Coverage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56598" y="5989587"/>
            <a:ext cx="3810149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60+ comprehensive tests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21105" y="4286845"/>
            <a:ext cx="3810149" cy="83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12+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4157" y="543371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API Endpoints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21105" y="5989587"/>
            <a:ext cx="3810149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FastAPI with async support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85614" y="4286845"/>
            <a:ext cx="3810149" cy="83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8+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18666" y="543371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Documentation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85614" y="5989587"/>
            <a:ext cx="3810149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Complete guides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92238" y="7311032"/>
            <a:ext cx="8009930" cy="1633686"/>
            <a:chOff x="0" y="0"/>
            <a:chExt cx="10679907" cy="21782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679811" cy="2178177"/>
            </a:xfrm>
            <a:custGeom>
              <a:avLst/>
              <a:gdLst/>
              <a:ahLst/>
              <a:cxnLst/>
              <a:rect r="r" b="b" t="t" l="l"/>
              <a:pathLst>
                <a:path h="2178177" w="10679811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0623169" y="0"/>
                  </a:lnTo>
                  <a:cubicBezTo>
                    <a:pt x="10654537" y="0"/>
                    <a:pt x="10679811" y="25400"/>
                    <a:pt x="10679811" y="56642"/>
                  </a:cubicBezTo>
                  <a:lnTo>
                    <a:pt x="10679811" y="2121535"/>
                  </a:lnTo>
                  <a:cubicBezTo>
                    <a:pt x="10679811" y="2152904"/>
                    <a:pt x="10654411" y="2178177"/>
                    <a:pt x="10623169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75755" y="755645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SHAP Explainability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5755" y="8112324"/>
            <a:ext cx="744289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Full model interpretability with visual explanations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285685" y="7311032"/>
            <a:ext cx="8010079" cy="1633686"/>
            <a:chOff x="0" y="0"/>
            <a:chExt cx="10680105" cy="217824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680065" cy="2178177"/>
            </a:xfrm>
            <a:custGeom>
              <a:avLst/>
              <a:gdLst/>
              <a:ahLst/>
              <a:cxnLst/>
              <a:rect r="r" b="b" t="t" l="l"/>
              <a:pathLst>
                <a:path h="2178177" w="1068006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0623423" y="0"/>
                  </a:lnTo>
                  <a:cubicBezTo>
                    <a:pt x="10654792" y="0"/>
                    <a:pt x="10680065" y="25400"/>
                    <a:pt x="10680065" y="56642"/>
                  </a:cubicBezTo>
                  <a:lnTo>
                    <a:pt x="10680065" y="2121535"/>
                  </a:lnTo>
                  <a:cubicBezTo>
                    <a:pt x="10680065" y="2152904"/>
                    <a:pt x="10654665" y="2178177"/>
                    <a:pt x="1062342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9569202" y="755645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Container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99666" y="992089"/>
            <a:ext cx="8244334" cy="862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1"/>
              </a:lnSpc>
            </a:pPr>
            <a:r>
              <a:rPr lang="en-US" sz="5299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📊</a:t>
            </a:r>
            <a:r>
              <a:rPr lang="en-US" sz="5299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 Dataset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9666" y="2290316"/>
            <a:ext cx="16488667" cy="88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5"/>
              </a:lnSpc>
            </a:pPr>
            <a:r>
              <a:rPr lang="en-US" sz="22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Predicting forest cover types using comprehensive cartographic and environmental features from Roosevelt National Forest in Colorado.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9666" y="3304877"/>
            <a:ext cx="4181140" cy="44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Dataset Characteristics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9666" y="3906291"/>
            <a:ext cx="5876776" cy="42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6868" indent="-173434" lvl="1">
              <a:lnSpc>
                <a:spcPts val="3665"/>
              </a:lnSpc>
              <a:buFont typeface="Arial"/>
              <a:buChar char="•"/>
            </a:pPr>
            <a:r>
              <a:rPr lang="en-US" sz="22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581,012 observations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9666" y="4407396"/>
            <a:ext cx="5876776" cy="42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6868" indent="-173434" lvl="1">
              <a:lnSpc>
                <a:spcPts val="3665"/>
              </a:lnSpc>
              <a:buFont typeface="Arial"/>
              <a:buChar char="•"/>
            </a:pPr>
            <a:r>
              <a:rPr lang="en-US" sz="22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54 features total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9666" y="4908500"/>
            <a:ext cx="5876776" cy="42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6868" indent="-173434" lvl="1">
              <a:lnSpc>
                <a:spcPts val="3665"/>
              </a:lnSpc>
              <a:buFont typeface="Arial"/>
              <a:buChar char="•"/>
            </a:pPr>
            <a:r>
              <a:rPr lang="en-US" sz="22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7 forest cover types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9666" y="5409605"/>
            <a:ext cx="5876776" cy="42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6868" indent="-173434" lvl="1">
              <a:lnSpc>
                <a:spcPts val="3665"/>
              </a:lnSpc>
              <a:buFont typeface="Arial"/>
              <a:buChar char="•"/>
            </a:pPr>
            <a:r>
              <a:rPr lang="en-US" sz="22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No missing values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9666" y="5910709"/>
            <a:ext cx="5876776" cy="42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6868" indent="-173434" lvl="1">
              <a:lnSpc>
                <a:spcPts val="3665"/>
              </a:lnSpc>
              <a:buFont typeface="Arial"/>
              <a:buChar char="•"/>
            </a:pPr>
            <a:r>
              <a:rPr lang="en-US" sz="22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Clean, well-structured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711900"/>
            <a:ext cx="4390054" cy="44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Feature Categories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9666" y="7237511"/>
            <a:ext cx="5876776" cy="90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6868" indent="-173434" lvl="1">
              <a:lnSpc>
                <a:spcPts val="3665"/>
              </a:lnSpc>
              <a:buFont typeface="Arial"/>
              <a:buChar char="•"/>
            </a:pPr>
            <a:r>
              <a:rPr lang="en-US" b="true" sz="2299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Cartographic (10):</a:t>
            </a:r>
            <a:r>
              <a:rPr lang="en-US" sz="22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Elevation, Aspect, Slope, Distances, Hillshade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9666" y="8149829"/>
            <a:ext cx="7030241" cy="450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6868" indent="-173434" lvl="1">
              <a:lnSpc>
                <a:spcPts val="3665"/>
              </a:lnSpc>
              <a:buFont typeface="Arial"/>
              <a:buChar char="•"/>
            </a:pPr>
            <a:r>
              <a:rPr lang="en-US" b="true" sz="2299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Wilderness Areas (4):</a:t>
            </a:r>
            <a:r>
              <a:rPr lang="en-US" sz="22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Binary designations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9666" y="8650932"/>
            <a:ext cx="5876776" cy="90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6868" indent="-173434" lvl="1">
              <a:lnSpc>
                <a:spcPts val="3665"/>
              </a:lnSpc>
              <a:buFont typeface="Arial"/>
              <a:buChar char="•"/>
            </a:pPr>
            <a:r>
              <a:rPr lang="en-US" b="true" sz="2299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Soil Types (40):</a:t>
            </a:r>
            <a:r>
              <a:rPr lang="en-US" sz="22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Binary soil classifications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13129" y="3304877"/>
            <a:ext cx="3213050" cy="44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Target Classes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13129" y="3906291"/>
            <a:ext cx="9984581" cy="42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6868" indent="-173434" lvl="1">
              <a:lnSpc>
                <a:spcPts val="3665"/>
              </a:lnSpc>
              <a:buAutoNum type="arabicPeriod" startAt="1"/>
            </a:pPr>
            <a:r>
              <a:rPr lang="en-US" sz="22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Spruce/Fir (36.5%)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13129" y="4407396"/>
            <a:ext cx="9984581" cy="42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6868" indent="-173434" lvl="1">
              <a:lnSpc>
                <a:spcPts val="3665"/>
              </a:lnSpc>
              <a:buAutoNum type="arabicPeriod" startAt="1"/>
            </a:pPr>
            <a:r>
              <a:rPr lang="en-US" sz="22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Lodgepole Pine (48.8%)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13129" y="4908500"/>
            <a:ext cx="9984581" cy="42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6868" indent="-173434" lvl="1">
              <a:lnSpc>
                <a:spcPts val="3665"/>
              </a:lnSpc>
              <a:buAutoNum type="arabicPeriod" startAt="1"/>
            </a:pPr>
            <a:r>
              <a:rPr lang="en-US" sz="22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Ponderosa Pine (6.2%)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13129" y="5409605"/>
            <a:ext cx="9984581" cy="42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6868" indent="-173434" lvl="1">
              <a:lnSpc>
                <a:spcPts val="3665"/>
              </a:lnSpc>
              <a:buAutoNum type="arabicPeriod" startAt="1"/>
            </a:pPr>
            <a:r>
              <a:rPr lang="en-US" sz="22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Cottonwood/Willow (0.5%)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13129" y="5910709"/>
            <a:ext cx="9984581" cy="42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6868" indent="-173434" lvl="1">
              <a:lnSpc>
                <a:spcPts val="3665"/>
              </a:lnSpc>
              <a:buAutoNum type="arabicPeriod" startAt="1"/>
            </a:pPr>
            <a:r>
              <a:rPr lang="en-US" sz="22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Aspen (1.6%)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13129" y="6411814"/>
            <a:ext cx="9984581" cy="42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6868" indent="-173434" lvl="1">
              <a:lnSpc>
                <a:spcPts val="3665"/>
              </a:lnSpc>
              <a:buAutoNum type="arabicPeriod" startAt="1"/>
            </a:pPr>
            <a:r>
              <a:rPr lang="en-US" sz="22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Douglas-fir (3.0%)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13129" y="6912917"/>
            <a:ext cx="9984581" cy="42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6868" indent="-173434" lvl="1">
              <a:lnSpc>
                <a:spcPts val="3665"/>
              </a:lnSpc>
              <a:buAutoNum type="arabicPeriod" startAt="1"/>
            </a:pPr>
            <a:r>
              <a:rPr lang="en-US" sz="22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Krummholz (3.5%)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087100" y="0"/>
            <a:ext cx="7200900" cy="10289827"/>
            <a:chOff x="0" y="0"/>
            <a:chExt cx="9601200" cy="1371977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19811"/>
            </a:xfrm>
            <a:custGeom>
              <a:avLst/>
              <a:gdLst/>
              <a:ahLst/>
              <a:cxnLst/>
              <a:rect r="r" b="b" t="t" l="l"/>
              <a:pathLst>
                <a:path h="13719811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9811"/>
                  </a:lnTo>
                  <a:lnTo>
                    <a:pt x="0" y="13719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3" t="0" r="-1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45802" y="307232"/>
            <a:ext cx="9538395" cy="86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6"/>
              </a:lnSpc>
            </a:pPr>
            <a:r>
              <a:rPr lang="en-US" sz="4487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🤖</a:t>
            </a:r>
            <a:r>
              <a:rPr lang="en-US" sz="44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Advanced ML Architecture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5803" y="1101982"/>
            <a:ext cx="270122" cy="95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1"/>
              </a:lnSpc>
            </a:pPr>
            <a:r>
              <a:rPr lang="en-US" sz="2424">
                <a:solidFill>
                  <a:srgbClr val="C2C4B5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45802" y="1594648"/>
            <a:ext cx="9538395" cy="38100"/>
            <a:chOff x="0" y="0"/>
            <a:chExt cx="12717860" cy="50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717907" cy="50800"/>
            </a:xfrm>
            <a:custGeom>
              <a:avLst/>
              <a:gdLst/>
              <a:ahLst/>
              <a:cxnLst/>
              <a:rect r="r" b="b" t="t" l="l"/>
              <a:pathLst>
                <a:path h="50800" w="12717907">
                  <a:moveTo>
                    <a:pt x="0" y="0"/>
                  </a:moveTo>
                  <a:lnTo>
                    <a:pt x="12717907" y="0"/>
                  </a:lnTo>
                  <a:lnTo>
                    <a:pt x="1271790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45803" y="2091368"/>
            <a:ext cx="9538395" cy="475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2"/>
              </a:lnSpc>
            </a:pPr>
            <a:r>
              <a:rPr lang="en-US" sz="2387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Data Preprocessing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0864" y="2673022"/>
            <a:ext cx="9538395" cy="77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5"/>
              </a:lnSpc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StandardScaler for numerical features, feature engineering (62 from 54), stratified splits, class balancing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5803" y="3374027"/>
            <a:ext cx="270122" cy="95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1"/>
              </a:lnSpc>
            </a:pPr>
            <a:r>
              <a:rPr lang="en-US" sz="2424">
                <a:solidFill>
                  <a:srgbClr val="C2C4B5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3907427"/>
            <a:ext cx="9538395" cy="38100"/>
            <a:chOff x="0" y="0"/>
            <a:chExt cx="12717860" cy="50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717907" cy="50800"/>
            </a:xfrm>
            <a:custGeom>
              <a:avLst/>
              <a:gdLst/>
              <a:ahLst/>
              <a:cxnLst/>
              <a:rect r="r" b="b" t="t" l="l"/>
              <a:pathLst>
                <a:path h="50800" w="12717907">
                  <a:moveTo>
                    <a:pt x="0" y="0"/>
                  </a:moveTo>
                  <a:lnTo>
                    <a:pt x="12717907" y="0"/>
                  </a:lnTo>
                  <a:lnTo>
                    <a:pt x="1271790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45803" y="4314009"/>
            <a:ext cx="9538395" cy="43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187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Model Training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5803" y="4831486"/>
            <a:ext cx="9538395" cy="77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5"/>
              </a:lnSpc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Ensemble of 4 models: Random Forest, XGBoost, LightGBM, and PyTorch Neural Networks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5803" y="5580116"/>
            <a:ext cx="270122" cy="95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1"/>
              </a:lnSpc>
            </a:pPr>
            <a:r>
              <a:rPr lang="en-US" sz="2424">
                <a:solidFill>
                  <a:srgbClr val="C2C4B5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45802" y="6148982"/>
            <a:ext cx="9538395" cy="38100"/>
            <a:chOff x="0" y="0"/>
            <a:chExt cx="12717860" cy="50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717907" cy="50800"/>
            </a:xfrm>
            <a:custGeom>
              <a:avLst/>
              <a:gdLst/>
              <a:ahLst/>
              <a:cxnLst/>
              <a:rect r="r" b="b" t="t" l="l"/>
              <a:pathLst>
                <a:path h="50800" w="12717907">
                  <a:moveTo>
                    <a:pt x="0" y="0"/>
                  </a:moveTo>
                  <a:lnTo>
                    <a:pt x="12717907" y="0"/>
                  </a:lnTo>
                  <a:lnTo>
                    <a:pt x="1271790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945803" y="6445895"/>
            <a:ext cx="9538395" cy="43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187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Evaluation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5803" y="6890420"/>
            <a:ext cx="9538395" cy="77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5"/>
              </a:lnSpc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Comprehensive metrics, cross-validation, performance comparison across all models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5803" y="7581900"/>
            <a:ext cx="270122" cy="95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1"/>
              </a:lnSpc>
            </a:pPr>
            <a:r>
              <a:rPr lang="en-US" sz="2424">
                <a:solidFill>
                  <a:srgbClr val="C2C4B5"/>
                </a:solidFill>
                <a:latin typeface="Arimo"/>
                <a:ea typeface="Arimo"/>
                <a:cs typeface="Arimo"/>
                <a:sym typeface="Arimo"/>
              </a:rPr>
              <a:t>04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45802" y="8107710"/>
            <a:ext cx="9538395" cy="38100"/>
            <a:chOff x="0" y="0"/>
            <a:chExt cx="12717860" cy="50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717907" cy="50800"/>
            </a:xfrm>
            <a:custGeom>
              <a:avLst/>
              <a:gdLst/>
              <a:ahLst/>
              <a:cxnLst/>
              <a:rect r="r" b="b" t="t" l="l"/>
              <a:pathLst>
                <a:path h="50800" w="12717907">
                  <a:moveTo>
                    <a:pt x="0" y="0"/>
                  </a:moveTo>
                  <a:lnTo>
                    <a:pt x="12717907" y="0"/>
                  </a:lnTo>
                  <a:lnTo>
                    <a:pt x="1271790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945803" y="8404623"/>
            <a:ext cx="9538395" cy="43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187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Deployment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5803" y="8922098"/>
            <a:ext cx="9538395" cy="377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5"/>
              </a:lnSpc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Best model selection, API integration, production optimization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1610171"/>
            <a:ext cx="8009930" cy="3391495"/>
            <a:chOff x="0" y="0"/>
            <a:chExt cx="10679907" cy="45219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79937" cy="4522089"/>
            </a:xfrm>
            <a:custGeom>
              <a:avLst/>
              <a:gdLst/>
              <a:ahLst/>
              <a:cxnLst/>
              <a:rect r="r" b="b" t="t" l="l"/>
              <a:pathLst>
                <a:path h="4522089" w="1067993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169" y="0"/>
                  </a:lnTo>
                  <a:cubicBezTo>
                    <a:pt x="10654537" y="0"/>
                    <a:pt x="10679937" y="25400"/>
                    <a:pt x="10679937" y="56769"/>
                  </a:cubicBezTo>
                  <a:lnTo>
                    <a:pt x="10679937" y="4465320"/>
                  </a:lnTo>
                  <a:cubicBezTo>
                    <a:pt x="10679937" y="4496689"/>
                    <a:pt x="10654537" y="4522089"/>
                    <a:pt x="10623169" y="4522089"/>
                  </a:cubicBezTo>
                  <a:lnTo>
                    <a:pt x="56769" y="4522089"/>
                  </a:lnTo>
                  <a:cubicBezTo>
                    <a:pt x="25400" y="4522089"/>
                    <a:pt x="0" y="4496689"/>
                    <a:pt x="0" y="4465320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75755" y="1893689"/>
            <a:ext cx="850552" cy="850553"/>
            <a:chOff x="0" y="0"/>
            <a:chExt cx="1134070" cy="11340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1509712" y="2127498"/>
            <a:ext cx="382638" cy="382638"/>
          </a:xfrm>
          <a:custGeom>
            <a:avLst/>
            <a:gdLst/>
            <a:ahLst/>
            <a:cxnLst/>
            <a:rect r="r" b="b" t="t" l="l"/>
            <a:pathLst>
              <a:path h="382638" w="382638">
                <a:moveTo>
                  <a:pt x="0" y="0"/>
                </a:moveTo>
                <a:lnTo>
                  <a:pt x="382638" y="0"/>
                </a:lnTo>
                <a:lnTo>
                  <a:pt x="382638" y="382637"/>
                </a:lnTo>
                <a:lnTo>
                  <a:pt x="0" y="382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2195" r="0" b="-1219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75755" y="298966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Random Forest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5755" y="3545532"/>
            <a:ext cx="744289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99.2% accuracy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5755" y="4169271"/>
            <a:ext cx="744289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500+ estimators with feature importance analysis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85685" y="1610171"/>
            <a:ext cx="8010079" cy="3391495"/>
            <a:chOff x="0" y="0"/>
            <a:chExt cx="10680105" cy="45219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680192" cy="4522089"/>
            </a:xfrm>
            <a:custGeom>
              <a:avLst/>
              <a:gdLst/>
              <a:ahLst/>
              <a:cxnLst/>
              <a:rect r="r" b="b" t="t" l="l"/>
              <a:pathLst>
                <a:path h="4522089" w="1068019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423" y="0"/>
                  </a:lnTo>
                  <a:cubicBezTo>
                    <a:pt x="10654792" y="0"/>
                    <a:pt x="10680192" y="25400"/>
                    <a:pt x="10680192" y="56769"/>
                  </a:cubicBezTo>
                  <a:lnTo>
                    <a:pt x="10680192" y="4465320"/>
                  </a:lnTo>
                  <a:cubicBezTo>
                    <a:pt x="10680192" y="4496689"/>
                    <a:pt x="10654792" y="4522089"/>
                    <a:pt x="10623423" y="4522089"/>
                  </a:cubicBezTo>
                  <a:lnTo>
                    <a:pt x="56769" y="4522089"/>
                  </a:lnTo>
                  <a:cubicBezTo>
                    <a:pt x="25400" y="4522089"/>
                    <a:pt x="0" y="4496689"/>
                    <a:pt x="0" y="4465320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569202" y="1893689"/>
            <a:ext cx="850552" cy="850553"/>
            <a:chOff x="0" y="0"/>
            <a:chExt cx="1134070" cy="11340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9803160" y="2127498"/>
            <a:ext cx="382638" cy="382638"/>
          </a:xfrm>
          <a:custGeom>
            <a:avLst/>
            <a:gdLst/>
            <a:ahLst/>
            <a:cxnLst/>
            <a:rect r="r" b="b" t="t" l="l"/>
            <a:pathLst>
              <a:path h="382638" w="382638">
                <a:moveTo>
                  <a:pt x="0" y="0"/>
                </a:moveTo>
                <a:lnTo>
                  <a:pt x="382638" y="0"/>
                </a:lnTo>
                <a:lnTo>
                  <a:pt x="382638" y="382637"/>
                </a:lnTo>
                <a:lnTo>
                  <a:pt x="0" y="382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439" t="0" r="-2439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569202" y="298966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XGBoost </a:t>
            </a:r>
            <a:r>
              <a:rPr lang="en-US" sz="275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⭐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69202" y="3545532"/>
            <a:ext cx="7443044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99.4% accuracy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69202" y="4169271"/>
            <a:ext cx="7443044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Best performer with optimized hyperparameters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92238" y="5285185"/>
            <a:ext cx="8009930" cy="3391495"/>
            <a:chOff x="0" y="0"/>
            <a:chExt cx="10679907" cy="452199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679937" cy="4522089"/>
            </a:xfrm>
            <a:custGeom>
              <a:avLst/>
              <a:gdLst/>
              <a:ahLst/>
              <a:cxnLst/>
              <a:rect r="r" b="b" t="t" l="l"/>
              <a:pathLst>
                <a:path h="4522089" w="1067993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169" y="0"/>
                  </a:lnTo>
                  <a:cubicBezTo>
                    <a:pt x="10654537" y="0"/>
                    <a:pt x="10679937" y="25400"/>
                    <a:pt x="10679937" y="56769"/>
                  </a:cubicBezTo>
                  <a:lnTo>
                    <a:pt x="10679937" y="4465320"/>
                  </a:lnTo>
                  <a:cubicBezTo>
                    <a:pt x="10679937" y="4496689"/>
                    <a:pt x="10654537" y="4522089"/>
                    <a:pt x="10623169" y="4522089"/>
                  </a:cubicBezTo>
                  <a:lnTo>
                    <a:pt x="56769" y="4522089"/>
                  </a:lnTo>
                  <a:cubicBezTo>
                    <a:pt x="25400" y="4522089"/>
                    <a:pt x="0" y="4496689"/>
                    <a:pt x="0" y="4465320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75755" y="5568702"/>
            <a:ext cx="850552" cy="850552"/>
            <a:chOff x="0" y="0"/>
            <a:chExt cx="1134070" cy="113407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Freeform 26" id="26" descr="preencoded.png"/>
          <p:cNvSpPr/>
          <p:nvPr/>
        </p:nvSpPr>
        <p:spPr>
          <a:xfrm flipH="false" flipV="false" rot="0">
            <a:off x="1509712" y="5802511"/>
            <a:ext cx="382638" cy="382638"/>
          </a:xfrm>
          <a:custGeom>
            <a:avLst/>
            <a:gdLst/>
            <a:ahLst/>
            <a:cxnLst/>
            <a:rect r="r" b="b" t="t" l="l"/>
            <a:pathLst>
              <a:path h="382638" w="382638">
                <a:moveTo>
                  <a:pt x="0" y="0"/>
                </a:moveTo>
                <a:lnTo>
                  <a:pt x="382638" y="0"/>
                </a:lnTo>
                <a:lnTo>
                  <a:pt x="382638" y="382638"/>
                </a:lnTo>
                <a:lnTo>
                  <a:pt x="0" y="3826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975" t="0" r="-10975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275755" y="6664672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LightGBM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75755" y="7220545"/>
            <a:ext cx="744289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99.3% accuracy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75755" y="7844284"/>
            <a:ext cx="744289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Fast training speed, memory efficient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285685" y="5285185"/>
            <a:ext cx="8010079" cy="3391495"/>
            <a:chOff x="0" y="0"/>
            <a:chExt cx="10680105" cy="452199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680192" cy="4522089"/>
            </a:xfrm>
            <a:custGeom>
              <a:avLst/>
              <a:gdLst/>
              <a:ahLst/>
              <a:cxnLst/>
              <a:rect r="r" b="b" t="t" l="l"/>
              <a:pathLst>
                <a:path h="4522089" w="1068019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423" y="0"/>
                  </a:lnTo>
                  <a:cubicBezTo>
                    <a:pt x="10654792" y="0"/>
                    <a:pt x="10680192" y="25400"/>
                    <a:pt x="10680192" y="56769"/>
                  </a:cubicBezTo>
                  <a:lnTo>
                    <a:pt x="10680192" y="4465320"/>
                  </a:lnTo>
                  <a:cubicBezTo>
                    <a:pt x="10680192" y="4496689"/>
                    <a:pt x="10654792" y="4522089"/>
                    <a:pt x="10623423" y="4522089"/>
                  </a:cubicBezTo>
                  <a:lnTo>
                    <a:pt x="56769" y="4522089"/>
                  </a:lnTo>
                  <a:cubicBezTo>
                    <a:pt x="25400" y="4522089"/>
                    <a:pt x="0" y="4496689"/>
                    <a:pt x="0" y="4465320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9569202" y="5568702"/>
            <a:ext cx="850552" cy="850552"/>
            <a:chOff x="0" y="0"/>
            <a:chExt cx="1134070" cy="113407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Freeform 34" id="34" descr="preencoded.png"/>
          <p:cNvSpPr/>
          <p:nvPr/>
        </p:nvSpPr>
        <p:spPr>
          <a:xfrm flipH="false" flipV="false" rot="0">
            <a:off x="9803160" y="5802511"/>
            <a:ext cx="382638" cy="382638"/>
          </a:xfrm>
          <a:custGeom>
            <a:avLst/>
            <a:gdLst/>
            <a:ahLst/>
            <a:cxnLst/>
            <a:rect r="r" b="b" t="t" l="l"/>
            <a:pathLst>
              <a:path h="382638" w="382638">
                <a:moveTo>
                  <a:pt x="0" y="0"/>
                </a:moveTo>
                <a:lnTo>
                  <a:pt x="382638" y="0"/>
                </a:lnTo>
                <a:lnTo>
                  <a:pt x="382638" y="382638"/>
                </a:lnTo>
                <a:lnTo>
                  <a:pt x="0" y="3826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9569202" y="6664672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Neural Networks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69202" y="7220545"/>
            <a:ext cx="7443044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99.1% accuracy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569202" y="7844284"/>
            <a:ext cx="7443044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PyTorch deep learning with multi-layer architecture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087100" y="0"/>
            <a:ext cx="7200900" cy="10287000"/>
            <a:chOff x="0" y="0"/>
            <a:chExt cx="96012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35670" y="651123"/>
            <a:ext cx="9758660" cy="1558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🔬</a:t>
            </a:r>
            <a:r>
              <a:rPr lang="en-US" sz="4687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 Model Interpretability with SHAP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5670" y="2482304"/>
            <a:ext cx="9758660" cy="84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Understanding predictions through advanced explainability techniques that build trust and enable debugging.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5670" y="3800921"/>
            <a:ext cx="2984748" cy="411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Why SHAP?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5670" y="4365129"/>
            <a:ext cx="3553866" cy="84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Understand model predictions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5670" y="5212407"/>
            <a:ext cx="3553866" cy="46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Identify important features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5670" y="5677793"/>
            <a:ext cx="3553866" cy="46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Build stakeholder trust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5670" y="6143179"/>
            <a:ext cx="3553866" cy="46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Debug model behavior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5670" y="6608564"/>
            <a:ext cx="3553866" cy="46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Comply with regulations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81575" y="3800921"/>
            <a:ext cx="4594436" cy="388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SHAP Features Implemented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81575" y="4365129"/>
            <a:ext cx="5622131" cy="84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b="true" sz="1874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Feature Importance:</a:t>
            </a:r>
            <a:r>
              <a:rPr lang="en-US" sz="187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Global model explanations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81575" y="5212407"/>
            <a:ext cx="5622131" cy="84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b="true" sz="1874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Waterfall Plots:</a:t>
            </a:r>
            <a:r>
              <a:rPr lang="en-US" sz="187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Individual prediction breakdown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981575" y="6059686"/>
            <a:ext cx="5622131" cy="46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b="true" sz="1874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Summary Plots:</a:t>
            </a:r>
            <a:r>
              <a:rPr lang="en-US" sz="187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Feature impact visualization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81575" y="6525071"/>
            <a:ext cx="5622131" cy="46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b="true" sz="1874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Force Plots:</a:t>
            </a:r>
            <a:r>
              <a:rPr lang="en-US" sz="187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Prediction drivers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81575" y="6990457"/>
            <a:ext cx="5622131" cy="46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b="true" sz="1874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API Integration:</a:t>
            </a:r>
            <a:r>
              <a:rPr lang="en-US" sz="187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/explain endpoint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35670" y="7810054"/>
            <a:ext cx="9758660" cy="1778199"/>
            <a:chOff x="0" y="0"/>
            <a:chExt cx="13011547" cy="237093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011531" cy="2370963"/>
            </a:xfrm>
            <a:custGeom>
              <a:avLst/>
              <a:gdLst/>
              <a:ahLst/>
              <a:cxnLst/>
              <a:rect r="r" b="b" t="t" l="l"/>
              <a:pathLst>
                <a:path h="2370963" w="13011531">
                  <a:moveTo>
                    <a:pt x="0" y="47752"/>
                  </a:moveTo>
                  <a:cubicBezTo>
                    <a:pt x="0" y="21336"/>
                    <a:pt x="21336" y="0"/>
                    <a:pt x="47752" y="0"/>
                  </a:cubicBezTo>
                  <a:lnTo>
                    <a:pt x="12963779" y="0"/>
                  </a:lnTo>
                  <a:cubicBezTo>
                    <a:pt x="12990195" y="0"/>
                    <a:pt x="13011531" y="21336"/>
                    <a:pt x="13011531" y="47752"/>
                  </a:cubicBezTo>
                  <a:lnTo>
                    <a:pt x="13011531" y="2323211"/>
                  </a:lnTo>
                  <a:cubicBezTo>
                    <a:pt x="13011531" y="2349627"/>
                    <a:pt x="12990195" y="2370963"/>
                    <a:pt x="12963779" y="2370963"/>
                  </a:cubicBezTo>
                  <a:lnTo>
                    <a:pt x="47752" y="2370963"/>
                  </a:lnTo>
                  <a:cubicBezTo>
                    <a:pt x="21336" y="2370963"/>
                    <a:pt x="0" y="2349500"/>
                    <a:pt x="0" y="2323211"/>
                  </a:cubicBezTo>
                  <a:close/>
                </a:path>
              </a:pathLst>
            </a:custGeom>
            <a:solidFill>
              <a:srgbClr val="2A2C20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074390" y="8166199"/>
            <a:ext cx="298400" cy="238720"/>
            <a:chOff x="0" y="0"/>
            <a:chExt cx="397867" cy="318293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397891" cy="318262"/>
            </a:xfrm>
            <a:custGeom>
              <a:avLst/>
              <a:gdLst/>
              <a:ahLst/>
              <a:cxnLst/>
              <a:rect r="r" b="b" t="t" l="l"/>
              <a:pathLst>
                <a:path h="318262" w="397891">
                  <a:moveTo>
                    <a:pt x="0" y="0"/>
                  </a:moveTo>
                  <a:lnTo>
                    <a:pt x="397891" y="0"/>
                  </a:lnTo>
                  <a:lnTo>
                    <a:pt x="397891" y="318262"/>
                  </a:lnTo>
                  <a:lnTo>
                    <a:pt x="0" y="318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03" r="6" b="-413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611511" y="8022729"/>
            <a:ext cx="8744099" cy="1231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true">
                <a:solidFill>
                  <a:srgbClr val="FFFFFF"/>
                </a:solidFill>
                <a:latin typeface="Bitter Bold"/>
                <a:ea typeface="Bitter Bold"/>
                <a:cs typeface="Bitter Bold"/>
                <a:sym typeface="Bitter Bold"/>
              </a:rPr>
              <a:t>Real-World Impact:</a:t>
            </a:r>
            <a:r>
              <a:rPr lang="en-US" sz="1874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 Answer critical questions like "Why did the model predict Lodgepole Pine?", "Which features matter most?", and "How confident is this prediction?"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89670" y="633413"/>
            <a:ext cx="16908661" cy="38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2"/>
              </a:lnSpc>
            </a:pPr>
            <a:r>
              <a:rPr lang="en-US" sz="1987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🧪</a:t>
            </a: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Comprehensive Testing Strategy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9670" y="1107133"/>
            <a:ext cx="16908661" cy="38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2"/>
              </a:lnSpc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95%+ test coverage ensuring production reliability through 6 test suites and 60+ comprehensive tests.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75382" y="1652290"/>
            <a:ext cx="16937236" cy="1210866"/>
            <a:chOff x="0" y="0"/>
            <a:chExt cx="22582982" cy="16144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9050" y="19050"/>
              <a:ext cx="22544787" cy="1576324"/>
            </a:xfrm>
            <a:custGeom>
              <a:avLst/>
              <a:gdLst/>
              <a:ahLst/>
              <a:cxnLst/>
              <a:rect r="r" b="b" t="t" l="l"/>
              <a:pathLst>
                <a:path h="1576324" w="22544787">
                  <a:moveTo>
                    <a:pt x="0" y="39370"/>
                  </a:moveTo>
                  <a:cubicBezTo>
                    <a:pt x="0" y="17653"/>
                    <a:pt x="18034" y="0"/>
                    <a:pt x="40259" y="0"/>
                  </a:cubicBezTo>
                  <a:lnTo>
                    <a:pt x="22504527" y="0"/>
                  </a:lnTo>
                  <a:cubicBezTo>
                    <a:pt x="22526752" y="0"/>
                    <a:pt x="22544787" y="17653"/>
                    <a:pt x="22544787" y="39370"/>
                  </a:cubicBezTo>
                  <a:lnTo>
                    <a:pt x="22544787" y="1536954"/>
                  </a:lnTo>
                  <a:cubicBezTo>
                    <a:pt x="22544787" y="1558671"/>
                    <a:pt x="22526752" y="1576324"/>
                    <a:pt x="22504527" y="1576324"/>
                  </a:cubicBezTo>
                  <a:lnTo>
                    <a:pt x="40259" y="1576324"/>
                  </a:lnTo>
                  <a:cubicBezTo>
                    <a:pt x="18034" y="1576324"/>
                    <a:pt x="0" y="1558671"/>
                    <a:pt x="0" y="1536954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582887" cy="1614424"/>
            </a:xfrm>
            <a:custGeom>
              <a:avLst/>
              <a:gdLst/>
              <a:ahLst/>
              <a:cxnLst/>
              <a:rect r="r" b="b" t="t" l="l"/>
              <a:pathLst>
                <a:path h="1614424" w="22582887">
                  <a:moveTo>
                    <a:pt x="0" y="58420"/>
                  </a:moveTo>
                  <a:cubicBezTo>
                    <a:pt x="0" y="25781"/>
                    <a:pt x="26924" y="0"/>
                    <a:pt x="59309" y="0"/>
                  </a:cubicBezTo>
                  <a:lnTo>
                    <a:pt x="22523577" y="0"/>
                  </a:lnTo>
                  <a:lnTo>
                    <a:pt x="22523577" y="19050"/>
                  </a:lnTo>
                  <a:lnTo>
                    <a:pt x="22523577" y="0"/>
                  </a:lnTo>
                  <a:cubicBezTo>
                    <a:pt x="22555963" y="0"/>
                    <a:pt x="22582887" y="25781"/>
                    <a:pt x="22582887" y="58420"/>
                  </a:cubicBezTo>
                  <a:lnTo>
                    <a:pt x="22563837" y="58420"/>
                  </a:lnTo>
                  <a:lnTo>
                    <a:pt x="22582887" y="58420"/>
                  </a:lnTo>
                  <a:lnTo>
                    <a:pt x="22582887" y="1556004"/>
                  </a:lnTo>
                  <a:lnTo>
                    <a:pt x="22563837" y="1556004"/>
                  </a:lnTo>
                  <a:lnTo>
                    <a:pt x="22582887" y="1556004"/>
                  </a:lnTo>
                  <a:cubicBezTo>
                    <a:pt x="22582887" y="1588643"/>
                    <a:pt x="22555963" y="1614424"/>
                    <a:pt x="22523577" y="1614424"/>
                  </a:cubicBezTo>
                  <a:lnTo>
                    <a:pt x="22523577" y="1595374"/>
                  </a:lnTo>
                  <a:lnTo>
                    <a:pt x="22523577" y="1614424"/>
                  </a:lnTo>
                  <a:lnTo>
                    <a:pt x="59309" y="1614424"/>
                  </a:lnTo>
                  <a:lnTo>
                    <a:pt x="59309" y="1595374"/>
                  </a:lnTo>
                  <a:lnTo>
                    <a:pt x="59309" y="1614424"/>
                  </a:lnTo>
                  <a:cubicBezTo>
                    <a:pt x="26924" y="1614424"/>
                    <a:pt x="0" y="1588643"/>
                    <a:pt x="0" y="1556004"/>
                  </a:cubicBezTo>
                  <a:lnTo>
                    <a:pt x="0" y="58420"/>
                  </a:lnTo>
                  <a:lnTo>
                    <a:pt x="19050" y="58420"/>
                  </a:lnTo>
                  <a:lnTo>
                    <a:pt x="0" y="58420"/>
                  </a:lnTo>
                  <a:moveTo>
                    <a:pt x="38100" y="58420"/>
                  </a:moveTo>
                  <a:lnTo>
                    <a:pt x="38100" y="1556004"/>
                  </a:lnTo>
                  <a:lnTo>
                    <a:pt x="19050" y="1556004"/>
                  </a:lnTo>
                  <a:lnTo>
                    <a:pt x="38100" y="1556004"/>
                  </a:lnTo>
                  <a:cubicBezTo>
                    <a:pt x="38100" y="1566799"/>
                    <a:pt x="47244" y="1576324"/>
                    <a:pt x="59309" y="1576324"/>
                  </a:cubicBezTo>
                  <a:lnTo>
                    <a:pt x="22523577" y="1576324"/>
                  </a:lnTo>
                  <a:cubicBezTo>
                    <a:pt x="22535769" y="1576324"/>
                    <a:pt x="22544787" y="1566799"/>
                    <a:pt x="22544787" y="1556004"/>
                  </a:cubicBezTo>
                  <a:lnTo>
                    <a:pt x="22544787" y="58420"/>
                  </a:lnTo>
                  <a:cubicBezTo>
                    <a:pt x="22544787" y="47625"/>
                    <a:pt x="22535642" y="38100"/>
                    <a:pt x="22523577" y="38100"/>
                  </a:cubicBezTo>
                  <a:lnTo>
                    <a:pt x="59309" y="38100"/>
                  </a:lnTo>
                  <a:lnTo>
                    <a:pt x="59309" y="19050"/>
                  </a:lnTo>
                  <a:lnTo>
                    <a:pt x="59309" y="38100"/>
                  </a:lnTo>
                  <a:cubicBezTo>
                    <a:pt x="47244" y="38100"/>
                    <a:pt x="38100" y="47625"/>
                    <a:pt x="38100" y="58420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18245" y="1695153"/>
            <a:ext cx="788194" cy="1125141"/>
            <a:chOff x="0" y="0"/>
            <a:chExt cx="1050925" cy="15001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50925" cy="1500251"/>
            </a:xfrm>
            <a:custGeom>
              <a:avLst/>
              <a:gdLst/>
              <a:ahLst/>
              <a:cxnLst/>
              <a:rect r="r" b="b" t="t" l="l"/>
              <a:pathLst>
                <a:path h="1500251" w="1050925">
                  <a:moveTo>
                    <a:pt x="0" y="0"/>
                  </a:moveTo>
                  <a:lnTo>
                    <a:pt x="1050925" y="0"/>
                  </a:lnTo>
                  <a:lnTo>
                    <a:pt x="1050925" y="1500251"/>
                  </a:lnTo>
                  <a:lnTo>
                    <a:pt x="0" y="1500251"/>
                  </a:ln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64555" y="2111127"/>
            <a:ext cx="295572" cy="43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2"/>
              </a:lnSpc>
            </a:pPr>
            <a:r>
              <a:rPr lang="en-US" sz="31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03486" y="1806476"/>
            <a:ext cx="15669220" cy="38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2"/>
              </a:lnSpc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test_api.py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3486" y="2176760"/>
            <a:ext cx="15669220" cy="38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2"/>
              </a:lnSpc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40+ tests covering endpoint validation, request/response testing, error handling, and performance benchmarks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75382" y="3031629"/>
            <a:ext cx="16937236" cy="1210866"/>
            <a:chOff x="0" y="0"/>
            <a:chExt cx="22582982" cy="16144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9050" y="19050"/>
              <a:ext cx="22544787" cy="1576324"/>
            </a:xfrm>
            <a:custGeom>
              <a:avLst/>
              <a:gdLst/>
              <a:ahLst/>
              <a:cxnLst/>
              <a:rect r="r" b="b" t="t" l="l"/>
              <a:pathLst>
                <a:path h="1576324" w="22544787">
                  <a:moveTo>
                    <a:pt x="0" y="39370"/>
                  </a:moveTo>
                  <a:cubicBezTo>
                    <a:pt x="0" y="17653"/>
                    <a:pt x="18034" y="0"/>
                    <a:pt x="40259" y="0"/>
                  </a:cubicBezTo>
                  <a:lnTo>
                    <a:pt x="22504527" y="0"/>
                  </a:lnTo>
                  <a:cubicBezTo>
                    <a:pt x="22526752" y="0"/>
                    <a:pt x="22544787" y="17653"/>
                    <a:pt x="22544787" y="39370"/>
                  </a:cubicBezTo>
                  <a:lnTo>
                    <a:pt x="22544787" y="1536954"/>
                  </a:lnTo>
                  <a:cubicBezTo>
                    <a:pt x="22544787" y="1558671"/>
                    <a:pt x="22526752" y="1576324"/>
                    <a:pt x="22504527" y="1576324"/>
                  </a:cubicBezTo>
                  <a:lnTo>
                    <a:pt x="40259" y="1576324"/>
                  </a:lnTo>
                  <a:cubicBezTo>
                    <a:pt x="18034" y="1576324"/>
                    <a:pt x="0" y="1558671"/>
                    <a:pt x="0" y="1536954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582887" cy="1614424"/>
            </a:xfrm>
            <a:custGeom>
              <a:avLst/>
              <a:gdLst/>
              <a:ahLst/>
              <a:cxnLst/>
              <a:rect r="r" b="b" t="t" l="l"/>
              <a:pathLst>
                <a:path h="1614424" w="22582887">
                  <a:moveTo>
                    <a:pt x="0" y="58420"/>
                  </a:moveTo>
                  <a:cubicBezTo>
                    <a:pt x="0" y="25781"/>
                    <a:pt x="26924" y="0"/>
                    <a:pt x="59309" y="0"/>
                  </a:cubicBezTo>
                  <a:lnTo>
                    <a:pt x="22523577" y="0"/>
                  </a:lnTo>
                  <a:lnTo>
                    <a:pt x="22523577" y="19050"/>
                  </a:lnTo>
                  <a:lnTo>
                    <a:pt x="22523577" y="0"/>
                  </a:lnTo>
                  <a:cubicBezTo>
                    <a:pt x="22555963" y="0"/>
                    <a:pt x="22582887" y="25781"/>
                    <a:pt x="22582887" y="58420"/>
                  </a:cubicBezTo>
                  <a:lnTo>
                    <a:pt x="22563837" y="58420"/>
                  </a:lnTo>
                  <a:lnTo>
                    <a:pt x="22582887" y="58420"/>
                  </a:lnTo>
                  <a:lnTo>
                    <a:pt x="22582887" y="1556004"/>
                  </a:lnTo>
                  <a:lnTo>
                    <a:pt x="22563837" y="1556004"/>
                  </a:lnTo>
                  <a:lnTo>
                    <a:pt x="22582887" y="1556004"/>
                  </a:lnTo>
                  <a:cubicBezTo>
                    <a:pt x="22582887" y="1588643"/>
                    <a:pt x="22555963" y="1614424"/>
                    <a:pt x="22523577" y="1614424"/>
                  </a:cubicBezTo>
                  <a:lnTo>
                    <a:pt x="22523577" y="1595374"/>
                  </a:lnTo>
                  <a:lnTo>
                    <a:pt x="22523577" y="1614424"/>
                  </a:lnTo>
                  <a:lnTo>
                    <a:pt x="59309" y="1614424"/>
                  </a:lnTo>
                  <a:lnTo>
                    <a:pt x="59309" y="1595374"/>
                  </a:lnTo>
                  <a:lnTo>
                    <a:pt x="59309" y="1614424"/>
                  </a:lnTo>
                  <a:cubicBezTo>
                    <a:pt x="26924" y="1614424"/>
                    <a:pt x="0" y="1588643"/>
                    <a:pt x="0" y="1556004"/>
                  </a:cubicBezTo>
                  <a:lnTo>
                    <a:pt x="0" y="58420"/>
                  </a:lnTo>
                  <a:lnTo>
                    <a:pt x="19050" y="58420"/>
                  </a:lnTo>
                  <a:lnTo>
                    <a:pt x="0" y="58420"/>
                  </a:lnTo>
                  <a:moveTo>
                    <a:pt x="38100" y="58420"/>
                  </a:moveTo>
                  <a:lnTo>
                    <a:pt x="38100" y="1556004"/>
                  </a:lnTo>
                  <a:lnTo>
                    <a:pt x="19050" y="1556004"/>
                  </a:lnTo>
                  <a:lnTo>
                    <a:pt x="38100" y="1556004"/>
                  </a:lnTo>
                  <a:cubicBezTo>
                    <a:pt x="38100" y="1566799"/>
                    <a:pt x="47244" y="1576324"/>
                    <a:pt x="59309" y="1576324"/>
                  </a:cubicBezTo>
                  <a:lnTo>
                    <a:pt x="22523577" y="1576324"/>
                  </a:lnTo>
                  <a:cubicBezTo>
                    <a:pt x="22535769" y="1576324"/>
                    <a:pt x="22544787" y="1566799"/>
                    <a:pt x="22544787" y="1556004"/>
                  </a:cubicBezTo>
                  <a:lnTo>
                    <a:pt x="22544787" y="58420"/>
                  </a:lnTo>
                  <a:cubicBezTo>
                    <a:pt x="22544787" y="47625"/>
                    <a:pt x="22535642" y="38100"/>
                    <a:pt x="22523577" y="38100"/>
                  </a:cubicBezTo>
                  <a:lnTo>
                    <a:pt x="59309" y="38100"/>
                  </a:lnTo>
                  <a:lnTo>
                    <a:pt x="59309" y="19050"/>
                  </a:lnTo>
                  <a:lnTo>
                    <a:pt x="59309" y="38100"/>
                  </a:lnTo>
                  <a:cubicBezTo>
                    <a:pt x="47244" y="38100"/>
                    <a:pt x="38100" y="47625"/>
                    <a:pt x="38100" y="58420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18245" y="3074491"/>
            <a:ext cx="788194" cy="1125141"/>
            <a:chOff x="0" y="0"/>
            <a:chExt cx="1050925" cy="15001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50925" cy="1500251"/>
            </a:xfrm>
            <a:custGeom>
              <a:avLst/>
              <a:gdLst/>
              <a:ahLst/>
              <a:cxnLst/>
              <a:rect r="r" b="b" t="t" l="l"/>
              <a:pathLst>
                <a:path h="1500251" w="1050925">
                  <a:moveTo>
                    <a:pt x="0" y="0"/>
                  </a:moveTo>
                  <a:lnTo>
                    <a:pt x="1050925" y="0"/>
                  </a:lnTo>
                  <a:lnTo>
                    <a:pt x="1050925" y="1500251"/>
                  </a:lnTo>
                  <a:lnTo>
                    <a:pt x="0" y="1500251"/>
                  </a:ln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64555" y="3490466"/>
            <a:ext cx="295572" cy="43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2"/>
              </a:lnSpc>
            </a:pPr>
            <a:r>
              <a:rPr lang="en-US" sz="31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03486" y="3185815"/>
            <a:ext cx="15669220" cy="38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2"/>
              </a:lnSpc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test_explainability.py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03486" y="3556099"/>
            <a:ext cx="15669220" cy="38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2"/>
              </a:lnSpc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SHAP functionality validation, explanation accuracy, and visualization tests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675382" y="4410968"/>
            <a:ext cx="16937236" cy="1210866"/>
            <a:chOff x="0" y="0"/>
            <a:chExt cx="22582982" cy="161448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9050" y="19050"/>
              <a:ext cx="22544787" cy="1576324"/>
            </a:xfrm>
            <a:custGeom>
              <a:avLst/>
              <a:gdLst/>
              <a:ahLst/>
              <a:cxnLst/>
              <a:rect r="r" b="b" t="t" l="l"/>
              <a:pathLst>
                <a:path h="1576324" w="22544787">
                  <a:moveTo>
                    <a:pt x="0" y="39370"/>
                  </a:moveTo>
                  <a:cubicBezTo>
                    <a:pt x="0" y="17653"/>
                    <a:pt x="18034" y="0"/>
                    <a:pt x="40259" y="0"/>
                  </a:cubicBezTo>
                  <a:lnTo>
                    <a:pt x="22504527" y="0"/>
                  </a:lnTo>
                  <a:cubicBezTo>
                    <a:pt x="22526752" y="0"/>
                    <a:pt x="22544787" y="17653"/>
                    <a:pt x="22544787" y="39370"/>
                  </a:cubicBezTo>
                  <a:lnTo>
                    <a:pt x="22544787" y="1536954"/>
                  </a:lnTo>
                  <a:cubicBezTo>
                    <a:pt x="22544787" y="1558671"/>
                    <a:pt x="22526752" y="1576324"/>
                    <a:pt x="22504527" y="1576324"/>
                  </a:cubicBezTo>
                  <a:lnTo>
                    <a:pt x="40259" y="1576324"/>
                  </a:lnTo>
                  <a:cubicBezTo>
                    <a:pt x="18034" y="1576324"/>
                    <a:pt x="0" y="1558671"/>
                    <a:pt x="0" y="1536954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2582887" cy="1614424"/>
            </a:xfrm>
            <a:custGeom>
              <a:avLst/>
              <a:gdLst/>
              <a:ahLst/>
              <a:cxnLst/>
              <a:rect r="r" b="b" t="t" l="l"/>
              <a:pathLst>
                <a:path h="1614424" w="22582887">
                  <a:moveTo>
                    <a:pt x="0" y="58420"/>
                  </a:moveTo>
                  <a:cubicBezTo>
                    <a:pt x="0" y="25781"/>
                    <a:pt x="26924" y="0"/>
                    <a:pt x="59309" y="0"/>
                  </a:cubicBezTo>
                  <a:lnTo>
                    <a:pt x="22523577" y="0"/>
                  </a:lnTo>
                  <a:lnTo>
                    <a:pt x="22523577" y="19050"/>
                  </a:lnTo>
                  <a:lnTo>
                    <a:pt x="22523577" y="0"/>
                  </a:lnTo>
                  <a:cubicBezTo>
                    <a:pt x="22555963" y="0"/>
                    <a:pt x="22582887" y="25781"/>
                    <a:pt x="22582887" y="58420"/>
                  </a:cubicBezTo>
                  <a:lnTo>
                    <a:pt x="22563837" y="58420"/>
                  </a:lnTo>
                  <a:lnTo>
                    <a:pt x="22582887" y="58420"/>
                  </a:lnTo>
                  <a:lnTo>
                    <a:pt x="22582887" y="1556004"/>
                  </a:lnTo>
                  <a:lnTo>
                    <a:pt x="22563837" y="1556004"/>
                  </a:lnTo>
                  <a:lnTo>
                    <a:pt x="22582887" y="1556004"/>
                  </a:lnTo>
                  <a:cubicBezTo>
                    <a:pt x="22582887" y="1588643"/>
                    <a:pt x="22555963" y="1614424"/>
                    <a:pt x="22523577" y="1614424"/>
                  </a:cubicBezTo>
                  <a:lnTo>
                    <a:pt x="22523577" y="1595374"/>
                  </a:lnTo>
                  <a:lnTo>
                    <a:pt x="22523577" y="1614424"/>
                  </a:lnTo>
                  <a:lnTo>
                    <a:pt x="59309" y="1614424"/>
                  </a:lnTo>
                  <a:lnTo>
                    <a:pt x="59309" y="1595374"/>
                  </a:lnTo>
                  <a:lnTo>
                    <a:pt x="59309" y="1614424"/>
                  </a:lnTo>
                  <a:cubicBezTo>
                    <a:pt x="26924" y="1614424"/>
                    <a:pt x="0" y="1588643"/>
                    <a:pt x="0" y="1556004"/>
                  </a:cubicBezTo>
                  <a:lnTo>
                    <a:pt x="0" y="58420"/>
                  </a:lnTo>
                  <a:lnTo>
                    <a:pt x="19050" y="58420"/>
                  </a:lnTo>
                  <a:lnTo>
                    <a:pt x="0" y="58420"/>
                  </a:lnTo>
                  <a:moveTo>
                    <a:pt x="38100" y="58420"/>
                  </a:moveTo>
                  <a:lnTo>
                    <a:pt x="38100" y="1556004"/>
                  </a:lnTo>
                  <a:lnTo>
                    <a:pt x="19050" y="1556004"/>
                  </a:lnTo>
                  <a:lnTo>
                    <a:pt x="38100" y="1556004"/>
                  </a:lnTo>
                  <a:cubicBezTo>
                    <a:pt x="38100" y="1566799"/>
                    <a:pt x="47244" y="1576324"/>
                    <a:pt x="59309" y="1576324"/>
                  </a:cubicBezTo>
                  <a:lnTo>
                    <a:pt x="22523577" y="1576324"/>
                  </a:lnTo>
                  <a:cubicBezTo>
                    <a:pt x="22535769" y="1576324"/>
                    <a:pt x="22544787" y="1566799"/>
                    <a:pt x="22544787" y="1556004"/>
                  </a:cubicBezTo>
                  <a:lnTo>
                    <a:pt x="22544787" y="58420"/>
                  </a:lnTo>
                  <a:cubicBezTo>
                    <a:pt x="22544787" y="47625"/>
                    <a:pt x="22535642" y="38100"/>
                    <a:pt x="22523577" y="38100"/>
                  </a:cubicBezTo>
                  <a:lnTo>
                    <a:pt x="59309" y="38100"/>
                  </a:lnTo>
                  <a:lnTo>
                    <a:pt x="59309" y="19050"/>
                  </a:lnTo>
                  <a:lnTo>
                    <a:pt x="59309" y="38100"/>
                  </a:lnTo>
                  <a:cubicBezTo>
                    <a:pt x="47244" y="38100"/>
                    <a:pt x="38100" y="47625"/>
                    <a:pt x="38100" y="58420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18245" y="4453830"/>
            <a:ext cx="788194" cy="1125141"/>
            <a:chOff x="0" y="0"/>
            <a:chExt cx="1050925" cy="150018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50925" cy="1500251"/>
            </a:xfrm>
            <a:custGeom>
              <a:avLst/>
              <a:gdLst/>
              <a:ahLst/>
              <a:cxnLst/>
              <a:rect r="r" b="b" t="t" l="l"/>
              <a:pathLst>
                <a:path h="1500251" w="1050925">
                  <a:moveTo>
                    <a:pt x="0" y="0"/>
                  </a:moveTo>
                  <a:lnTo>
                    <a:pt x="1050925" y="0"/>
                  </a:lnTo>
                  <a:lnTo>
                    <a:pt x="1050925" y="1500251"/>
                  </a:lnTo>
                  <a:lnTo>
                    <a:pt x="0" y="1500251"/>
                  </a:ln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964555" y="4869805"/>
            <a:ext cx="295572" cy="43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2"/>
              </a:lnSpc>
            </a:pPr>
            <a:r>
              <a:rPr lang="en-US" sz="31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03486" y="4565154"/>
            <a:ext cx="15669220" cy="38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2"/>
              </a:lnSpc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test_models.py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03486" y="4935439"/>
            <a:ext cx="15669220" cy="38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2"/>
              </a:lnSpc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Model accuracy validation, prediction consistency, and performance metrics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675382" y="5790308"/>
            <a:ext cx="16937236" cy="1210866"/>
            <a:chOff x="0" y="0"/>
            <a:chExt cx="22582982" cy="161448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19050" y="19050"/>
              <a:ext cx="22544787" cy="1576324"/>
            </a:xfrm>
            <a:custGeom>
              <a:avLst/>
              <a:gdLst/>
              <a:ahLst/>
              <a:cxnLst/>
              <a:rect r="r" b="b" t="t" l="l"/>
              <a:pathLst>
                <a:path h="1576324" w="22544787">
                  <a:moveTo>
                    <a:pt x="0" y="39370"/>
                  </a:moveTo>
                  <a:cubicBezTo>
                    <a:pt x="0" y="17653"/>
                    <a:pt x="18034" y="0"/>
                    <a:pt x="40259" y="0"/>
                  </a:cubicBezTo>
                  <a:lnTo>
                    <a:pt x="22504527" y="0"/>
                  </a:lnTo>
                  <a:cubicBezTo>
                    <a:pt x="22526752" y="0"/>
                    <a:pt x="22544787" y="17653"/>
                    <a:pt x="22544787" y="39370"/>
                  </a:cubicBezTo>
                  <a:lnTo>
                    <a:pt x="22544787" y="1536954"/>
                  </a:lnTo>
                  <a:cubicBezTo>
                    <a:pt x="22544787" y="1558671"/>
                    <a:pt x="22526752" y="1576324"/>
                    <a:pt x="22504527" y="1576324"/>
                  </a:cubicBezTo>
                  <a:lnTo>
                    <a:pt x="40259" y="1576324"/>
                  </a:lnTo>
                  <a:cubicBezTo>
                    <a:pt x="18034" y="1576324"/>
                    <a:pt x="0" y="1558671"/>
                    <a:pt x="0" y="1536954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2582887" cy="1614424"/>
            </a:xfrm>
            <a:custGeom>
              <a:avLst/>
              <a:gdLst/>
              <a:ahLst/>
              <a:cxnLst/>
              <a:rect r="r" b="b" t="t" l="l"/>
              <a:pathLst>
                <a:path h="1614424" w="22582887">
                  <a:moveTo>
                    <a:pt x="0" y="58420"/>
                  </a:moveTo>
                  <a:cubicBezTo>
                    <a:pt x="0" y="25781"/>
                    <a:pt x="26924" y="0"/>
                    <a:pt x="59309" y="0"/>
                  </a:cubicBezTo>
                  <a:lnTo>
                    <a:pt x="22523577" y="0"/>
                  </a:lnTo>
                  <a:lnTo>
                    <a:pt x="22523577" y="19050"/>
                  </a:lnTo>
                  <a:lnTo>
                    <a:pt x="22523577" y="0"/>
                  </a:lnTo>
                  <a:cubicBezTo>
                    <a:pt x="22555963" y="0"/>
                    <a:pt x="22582887" y="25781"/>
                    <a:pt x="22582887" y="58420"/>
                  </a:cubicBezTo>
                  <a:lnTo>
                    <a:pt x="22563837" y="58420"/>
                  </a:lnTo>
                  <a:lnTo>
                    <a:pt x="22582887" y="58420"/>
                  </a:lnTo>
                  <a:lnTo>
                    <a:pt x="22582887" y="1556004"/>
                  </a:lnTo>
                  <a:lnTo>
                    <a:pt x="22563837" y="1556004"/>
                  </a:lnTo>
                  <a:lnTo>
                    <a:pt x="22582887" y="1556004"/>
                  </a:lnTo>
                  <a:cubicBezTo>
                    <a:pt x="22582887" y="1588643"/>
                    <a:pt x="22555963" y="1614424"/>
                    <a:pt x="22523577" y="1614424"/>
                  </a:cubicBezTo>
                  <a:lnTo>
                    <a:pt x="22523577" y="1595374"/>
                  </a:lnTo>
                  <a:lnTo>
                    <a:pt x="22523577" y="1614424"/>
                  </a:lnTo>
                  <a:lnTo>
                    <a:pt x="59309" y="1614424"/>
                  </a:lnTo>
                  <a:lnTo>
                    <a:pt x="59309" y="1595374"/>
                  </a:lnTo>
                  <a:lnTo>
                    <a:pt x="59309" y="1614424"/>
                  </a:lnTo>
                  <a:cubicBezTo>
                    <a:pt x="26924" y="1614424"/>
                    <a:pt x="0" y="1588643"/>
                    <a:pt x="0" y="1556004"/>
                  </a:cubicBezTo>
                  <a:lnTo>
                    <a:pt x="0" y="58420"/>
                  </a:lnTo>
                  <a:lnTo>
                    <a:pt x="19050" y="58420"/>
                  </a:lnTo>
                  <a:lnTo>
                    <a:pt x="0" y="58420"/>
                  </a:lnTo>
                  <a:moveTo>
                    <a:pt x="38100" y="58420"/>
                  </a:moveTo>
                  <a:lnTo>
                    <a:pt x="38100" y="1556004"/>
                  </a:lnTo>
                  <a:lnTo>
                    <a:pt x="19050" y="1556004"/>
                  </a:lnTo>
                  <a:lnTo>
                    <a:pt x="38100" y="1556004"/>
                  </a:lnTo>
                  <a:cubicBezTo>
                    <a:pt x="38100" y="1566799"/>
                    <a:pt x="47244" y="1576324"/>
                    <a:pt x="59309" y="1576324"/>
                  </a:cubicBezTo>
                  <a:lnTo>
                    <a:pt x="22523577" y="1576324"/>
                  </a:lnTo>
                  <a:cubicBezTo>
                    <a:pt x="22535769" y="1576324"/>
                    <a:pt x="22544787" y="1566799"/>
                    <a:pt x="22544787" y="1556004"/>
                  </a:cubicBezTo>
                  <a:lnTo>
                    <a:pt x="22544787" y="58420"/>
                  </a:lnTo>
                  <a:cubicBezTo>
                    <a:pt x="22544787" y="47625"/>
                    <a:pt x="22535642" y="38100"/>
                    <a:pt x="22523577" y="38100"/>
                  </a:cubicBezTo>
                  <a:lnTo>
                    <a:pt x="59309" y="38100"/>
                  </a:lnTo>
                  <a:lnTo>
                    <a:pt x="59309" y="19050"/>
                  </a:lnTo>
                  <a:lnTo>
                    <a:pt x="59309" y="38100"/>
                  </a:lnTo>
                  <a:cubicBezTo>
                    <a:pt x="47244" y="38100"/>
                    <a:pt x="38100" y="47625"/>
                    <a:pt x="38100" y="58420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718245" y="5833170"/>
            <a:ext cx="788194" cy="1125141"/>
            <a:chOff x="0" y="0"/>
            <a:chExt cx="1050925" cy="150018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50925" cy="1500251"/>
            </a:xfrm>
            <a:custGeom>
              <a:avLst/>
              <a:gdLst/>
              <a:ahLst/>
              <a:cxnLst/>
              <a:rect r="r" b="b" t="t" l="l"/>
              <a:pathLst>
                <a:path h="1500251" w="1050925">
                  <a:moveTo>
                    <a:pt x="0" y="0"/>
                  </a:moveTo>
                  <a:lnTo>
                    <a:pt x="1050925" y="0"/>
                  </a:lnTo>
                  <a:lnTo>
                    <a:pt x="1050925" y="1500251"/>
                  </a:lnTo>
                  <a:lnTo>
                    <a:pt x="0" y="1500251"/>
                  </a:ln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964555" y="6249144"/>
            <a:ext cx="295572" cy="43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2"/>
              </a:lnSpc>
            </a:pPr>
            <a:r>
              <a:rPr lang="en-US" sz="31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703486" y="5944493"/>
            <a:ext cx="15669220" cy="38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2"/>
              </a:lnSpc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test_integration.py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703486" y="6314777"/>
            <a:ext cx="15669220" cy="38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2"/>
              </a:lnSpc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End-to-end pipeline testing, data flow validation, and system integration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675382" y="7169646"/>
            <a:ext cx="16937236" cy="1210866"/>
            <a:chOff x="0" y="0"/>
            <a:chExt cx="22582982" cy="161448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19050" y="19050"/>
              <a:ext cx="22544787" cy="1576324"/>
            </a:xfrm>
            <a:custGeom>
              <a:avLst/>
              <a:gdLst/>
              <a:ahLst/>
              <a:cxnLst/>
              <a:rect r="r" b="b" t="t" l="l"/>
              <a:pathLst>
                <a:path h="1576324" w="22544787">
                  <a:moveTo>
                    <a:pt x="0" y="39370"/>
                  </a:moveTo>
                  <a:cubicBezTo>
                    <a:pt x="0" y="17653"/>
                    <a:pt x="18034" y="0"/>
                    <a:pt x="40259" y="0"/>
                  </a:cubicBezTo>
                  <a:lnTo>
                    <a:pt x="22504527" y="0"/>
                  </a:lnTo>
                  <a:cubicBezTo>
                    <a:pt x="22526752" y="0"/>
                    <a:pt x="22544787" y="17653"/>
                    <a:pt x="22544787" y="39370"/>
                  </a:cubicBezTo>
                  <a:lnTo>
                    <a:pt x="22544787" y="1536954"/>
                  </a:lnTo>
                  <a:cubicBezTo>
                    <a:pt x="22544787" y="1558671"/>
                    <a:pt x="22526752" y="1576324"/>
                    <a:pt x="22504527" y="1576324"/>
                  </a:cubicBezTo>
                  <a:lnTo>
                    <a:pt x="40259" y="1576324"/>
                  </a:lnTo>
                  <a:cubicBezTo>
                    <a:pt x="18034" y="1576324"/>
                    <a:pt x="0" y="1558671"/>
                    <a:pt x="0" y="1536954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2582887" cy="1614424"/>
            </a:xfrm>
            <a:custGeom>
              <a:avLst/>
              <a:gdLst/>
              <a:ahLst/>
              <a:cxnLst/>
              <a:rect r="r" b="b" t="t" l="l"/>
              <a:pathLst>
                <a:path h="1614424" w="22582887">
                  <a:moveTo>
                    <a:pt x="0" y="58420"/>
                  </a:moveTo>
                  <a:cubicBezTo>
                    <a:pt x="0" y="25781"/>
                    <a:pt x="26924" y="0"/>
                    <a:pt x="59309" y="0"/>
                  </a:cubicBezTo>
                  <a:lnTo>
                    <a:pt x="22523577" y="0"/>
                  </a:lnTo>
                  <a:lnTo>
                    <a:pt x="22523577" y="19050"/>
                  </a:lnTo>
                  <a:lnTo>
                    <a:pt x="22523577" y="0"/>
                  </a:lnTo>
                  <a:cubicBezTo>
                    <a:pt x="22555963" y="0"/>
                    <a:pt x="22582887" y="25781"/>
                    <a:pt x="22582887" y="58420"/>
                  </a:cubicBezTo>
                  <a:lnTo>
                    <a:pt x="22563837" y="58420"/>
                  </a:lnTo>
                  <a:lnTo>
                    <a:pt x="22582887" y="58420"/>
                  </a:lnTo>
                  <a:lnTo>
                    <a:pt x="22582887" y="1556004"/>
                  </a:lnTo>
                  <a:lnTo>
                    <a:pt x="22563837" y="1556004"/>
                  </a:lnTo>
                  <a:lnTo>
                    <a:pt x="22582887" y="1556004"/>
                  </a:lnTo>
                  <a:cubicBezTo>
                    <a:pt x="22582887" y="1588643"/>
                    <a:pt x="22555963" y="1614424"/>
                    <a:pt x="22523577" y="1614424"/>
                  </a:cubicBezTo>
                  <a:lnTo>
                    <a:pt x="22523577" y="1595374"/>
                  </a:lnTo>
                  <a:lnTo>
                    <a:pt x="22523577" y="1614424"/>
                  </a:lnTo>
                  <a:lnTo>
                    <a:pt x="59309" y="1614424"/>
                  </a:lnTo>
                  <a:lnTo>
                    <a:pt x="59309" y="1595374"/>
                  </a:lnTo>
                  <a:lnTo>
                    <a:pt x="59309" y="1614424"/>
                  </a:lnTo>
                  <a:cubicBezTo>
                    <a:pt x="26924" y="1614424"/>
                    <a:pt x="0" y="1588643"/>
                    <a:pt x="0" y="1556004"/>
                  </a:cubicBezTo>
                  <a:lnTo>
                    <a:pt x="0" y="58420"/>
                  </a:lnTo>
                  <a:lnTo>
                    <a:pt x="19050" y="58420"/>
                  </a:lnTo>
                  <a:lnTo>
                    <a:pt x="0" y="58420"/>
                  </a:lnTo>
                  <a:moveTo>
                    <a:pt x="38100" y="58420"/>
                  </a:moveTo>
                  <a:lnTo>
                    <a:pt x="38100" y="1556004"/>
                  </a:lnTo>
                  <a:lnTo>
                    <a:pt x="19050" y="1556004"/>
                  </a:lnTo>
                  <a:lnTo>
                    <a:pt x="38100" y="1556004"/>
                  </a:lnTo>
                  <a:cubicBezTo>
                    <a:pt x="38100" y="1566799"/>
                    <a:pt x="47244" y="1576324"/>
                    <a:pt x="59309" y="1576324"/>
                  </a:cubicBezTo>
                  <a:lnTo>
                    <a:pt x="22523577" y="1576324"/>
                  </a:lnTo>
                  <a:cubicBezTo>
                    <a:pt x="22535769" y="1576324"/>
                    <a:pt x="22544787" y="1566799"/>
                    <a:pt x="22544787" y="1556004"/>
                  </a:cubicBezTo>
                  <a:lnTo>
                    <a:pt x="22544787" y="58420"/>
                  </a:lnTo>
                  <a:cubicBezTo>
                    <a:pt x="22544787" y="47625"/>
                    <a:pt x="22535642" y="38100"/>
                    <a:pt x="22523577" y="38100"/>
                  </a:cubicBezTo>
                  <a:lnTo>
                    <a:pt x="59309" y="38100"/>
                  </a:lnTo>
                  <a:lnTo>
                    <a:pt x="59309" y="19050"/>
                  </a:lnTo>
                  <a:lnTo>
                    <a:pt x="59309" y="38100"/>
                  </a:lnTo>
                  <a:cubicBezTo>
                    <a:pt x="47244" y="38100"/>
                    <a:pt x="38100" y="47625"/>
                    <a:pt x="38100" y="58420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718245" y="7212509"/>
            <a:ext cx="788194" cy="1125141"/>
            <a:chOff x="0" y="0"/>
            <a:chExt cx="1050925" cy="1500188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050925" cy="1500251"/>
            </a:xfrm>
            <a:custGeom>
              <a:avLst/>
              <a:gdLst/>
              <a:ahLst/>
              <a:cxnLst/>
              <a:rect r="r" b="b" t="t" l="l"/>
              <a:pathLst>
                <a:path h="1500251" w="1050925">
                  <a:moveTo>
                    <a:pt x="0" y="0"/>
                  </a:moveTo>
                  <a:lnTo>
                    <a:pt x="1050925" y="0"/>
                  </a:lnTo>
                  <a:lnTo>
                    <a:pt x="1050925" y="1500251"/>
                  </a:lnTo>
                  <a:lnTo>
                    <a:pt x="0" y="1500251"/>
                  </a:ln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45" id="45"/>
          <p:cNvSpPr txBox="true"/>
          <p:nvPr/>
        </p:nvSpPr>
        <p:spPr>
          <a:xfrm rot="0">
            <a:off x="964555" y="7628484"/>
            <a:ext cx="295572" cy="43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2"/>
              </a:lnSpc>
            </a:pPr>
            <a:r>
              <a:rPr lang="en-US" sz="31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703486" y="7323833"/>
            <a:ext cx="15669220" cy="38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2"/>
              </a:lnSpc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test_performance.py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703486" y="7694116"/>
            <a:ext cx="15669220" cy="38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2"/>
              </a:lnSpc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Load testing, stress testing, and response time benchmarks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675382" y="8548985"/>
            <a:ext cx="16937236" cy="1210866"/>
            <a:chOff x="0" y="0"/>
            <a:chExt cx="22582982" cy="1614488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19050" y="19050"/>
              <a:ext cx="22544787" cy="1576324"/>
            </a:xfrm>
            <a:custGeom>
              <a:avLst/>
              <a:gdLst/>
              <a:ahLst/>
              <a:cxnLst/>
              <a:rect r="r" b="b" t="t" l="l"/>
              <a:pathLst>
                <a:path h="1576324" w="22544787">
                  <a:moveTo>
                    <a:pt x="0" y="39370"/>
                  </a:moveTo>
                  <a:cubicBezTo>
                    <a:pt x="0" y="17653"/>
                    <a:pt x="18034" y="0"/>
                    <a:pt x="40259" y="0"/>
                  </a:cubicBezTo>
                  <a:lnTo>
                    <a:pt x="22504527" y="0"/>
                  </a:lnTo>
                  <a:cubicBezTo>
                    <a:pt x="22526752" y="0"/>
                    <a:pt x="22544787" y="17653"/>
                    <a:pt x="22544787" y="39370"/>
                  </a:cubicBezTo>
                  <a:lnTo>
                    <a:pt x="22544787" y="1536954"/>
                  </a:lnTo>
                  <a:cubicBezTo>
                    <a:pt x="22544787" y="1558671"/>
                    <a:pt x="22526752" y="1576324"/>
                    <a:pt x="22504527" y="1576324"/>
                  </a:cubicBezTo>
                  <a:lnTo>
                    <a:pt x="40259" y="1576324"/>
                  </a:lnTo>
                  <a:cubicBezTo>
                    <a:pt x="18034" y="1576324"/>
                    <a:pt x="0" y="1558671"/>
                    <a:pt x="0" y="1536954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2582887" cy="1614424"/>
            </a:xfrm>
            <a:custGeom>
              <a:avLst/>
              <a:gdLst/>
              <a:ahLst/>
              <a:cxnLst/>
              <a:rect r="r" b="b" t="t" l="l"/>
              <a:pathLst>
                <a:path h="1614424" w="22582887">
                  <a:moveTo>
                    <a:pt x="0" y="58420"/>
                  </a:moveTo>
                  <a:cubicBezTo>
                    <a:pt x="0" y="25781"/>
                    <a:pt x="26924" y="0"/>
                    <a:pt x="59309" y="0"/>
                  </a:cubicBezTo>
                  <a:lnTo>
                    <a:pt x="22523577" y="0"/>
                  </a:lnTo>
                  <a:lnTo>
                    <a:pt x="22523577" y="19050"/>
                  </a:lnTo>
                  <a:lnTo>
                    <a:pt x="22523577" y="0"/>
                  </a:lnTo>
                  <a:cubicBezTo>
                    <a:pt x="22555963" y="0"/>
                    <a:pt x="22582887" y="25781"/>
                    <a:pt x="22582887" y="58420"/>
                  </a:cubicBezTo>
                  <a:lnTo>
                    <a:pt x="22563837" y="58420"/>
                  </a:lnTo>
                  <a:lnTo>
                    <a:pt x="22582887" y="58420"/>
                  </a:lnTo>
                  <a:lnTo>
                    <a:pt x="22582887" y="1556004"/>
                  </a:lnTo>
                  <a:lnTo>
                    <a:pt x="22563837" y="1556004"/>
                  </a:lnTo>
                  <a:lnTo>
                    <a:pt x="22582887" y="1556004"/>
                  </a:lnTo>
                  <a:cubicBezTo>
                    <a:pt x="22582887" y="1588643"/>
                    <a:pt x="22555963" y="1614424"/>
                    <a:pt x="22523577" y="1614424"/>
                  </a:cubicBezTo>
                  <a:lnTo>
                    <a:pt x="22523577" y="1595374"/>
                  </a:lnTo>
                  <a:lnTo>
                    <a:pt x="22523577" y="1614424"/>
                  </a:lnTo>
                  <a:lnTo>
                    <a:pt x="59309" y="1614424"/>
                  </a:lnTo>
                  <a:lnTo>
                    <a:pt x="59309" y="1595374"/>
                  </a:lnTo>
                  <a:lnTo>
                    <a:pt x="59309" y="1614424"/>
                  </a:lnTo>
                  <a:cubicBezTo>
                    <a:pt x="26924" y="1614424"/>
                    <a:pt x="0" y="1588643"/>
                    <a:pt x="0" y="1556004"/>
                  </a:cubicBezTo>
                  <a:lnTo>
                    <a:pt x="0" y="58420"/>
                  </a:lnTo>
                  <a:lnTo>
                    <a:pt x="19050" y="58420"/>
                  </a:lnTo>
                  <a:lnTo>
                    <a:pt x="0" y="58420"/>
                  </a:lnTo>
                  <a:moveTo>
                    <a:pt x="38100" y="58420"/>
                  </a:moveTo>
                  <a:lnTo>
                    <a:pt x="38100" y="1556004"/>
                  </a:lnTo>
                  <a:lnTo>
                    <a:pt x="19050" y="1556004"/>
                  </a:lnTo>
                  <a:lnTo>
                    <a:pt x="38100" y="1556004"/>
                  </a:lnTo>
                  <a:cubicBezTo>
                    <a:pt x="38100" y="1566799"/>
                    <a:pt x="47244" y="1576324"/>
                    <a:pt x="59309" y="1576324"/>
                  </a:cubicBezTo>
                  <a:lnTo>
                    <a:pt x="22523577" y="1576324"/>
                  </a:lnTo>
                  <a:cubicBezTo>
                    <a:pt x="22535769" y="1576324"/>
                    <a:pt x="22544787" y="1566799"/>
                    <a:pt x="22544787" y="1556004"/>
                  </a:cubicBezTo>
                  <a:lnTo>
                    <a:pt x="22544787" y="58420"/>
                  </a:lnTo>
                  <a:cubicBezTo>
                    <a:pt x="22544787" y="47625"/>
                    <a:pt x="22535642" y="38100"/>
                    <a:pt x="22523577" y="38100"/>
                  </a:cubicBezTo>
                  <a:lnTo>
                    <a:pt x="59309" y="38100"/>
                  </a:lnTo>
                  <a:lnTo>
                    <a:pt x="59309" y="19050"/>
                  </a:lnTo>
                  <a:lnTo>
                    <a:pt x="59309" y="38100"/>
                  </a:lnTo>
                  <a:cubicBezTo>
                    <a:pt x="47244" y="38100"/>
                    <a:pt x="38100" y="47625"/>
                    <a:pt x="38100" y="58420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718245" y="8591847"/>
            <a:ext cx="788194" cy="1125141"/>
            <a:chOff x="0" y="0"/>
            <a:chExt cx="1050925" cy="150018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050925" cy="1500251"/>
            </a:xfrm>
            <a:custGeom>
              <a:avLst/>
              <a:gdLst/>
              <a:ahLst/>
              <a:cxnLst/>
              <a:rect r="r" b="b" t="t" l="l"/>
              <a:pathLst>
                <a:path h="1500251" w="1050925">
                  <a:moveTo>
                    <a:pt x="0" y="0"/>
                  </a:moveTo>
                  <a:lnTo>
                    <a:pt x="1050925" y="0"/>
                  </a:lnTo>
                  <a:lnTo>
                    <a:pt x="1050925" y="1500251"/>
                  </a:lnTo>
                  <a:lnTo>
                    <a:pt x="0" y="1500251"/>
                  </a:ln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53" id="53"/>
          <p:cNvSpPr txBox="true"/>
          <p:nvPr/>
        </p:nvSpPr>
        <p:spPr>
          <a:xfrm rot="0">
            <a:off x="964555" y="9007822"/>
            <a:ext cx="295572" cy="43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2"/>
              </a:lnSpc>
            </a:pPr>
            <a:r>
              <a:rPr lang="en-US" sz="31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6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703486" y="8703171"/>
            <a:ext cx="15669220" cy="38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2"/>
              </a:lnSpc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test_preprocessing.py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703486" y="9073455"/>
            <a:ext cx="15669220" cy="38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2"/>
              </a:lnSpc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Data validation, feature engineering correctness, and scaling verification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387" y="-4936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2387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15702" y="261938"/>
            <a:ext cx="11227146" cy="689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3"/>
              </a:lnSpc>
            </a:pPr>
            <a:r>
              <a:rPr lang="en-US" sz="431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📡</a:t>
            </a:r>
            <a:r>
              <a:rPr lang="en-US" sz="431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 FastAPI Backend 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5470" y="942975"/>
            <a:ext cx="16918186" cy="38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19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Production-ready API with 12+ endpoints supporting real-time predictions, batch processing, and comprehensive monitoring.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76748" y="3577629"/>
            <a:ext cx="2446139" cy="389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8"/>
              </a:lnSpc>
            </a:pPr>
            <a:r>
              <a:rPr lang="en-US" sz="2374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Core Prediction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5702" y="3943598"/>
            <a:ext cx="5107186" cy="38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3" indent="-150812" lvl="1">
              <a:lnSpc>
                <a:spcPts val="3249"/>
              </a:lnSpc>
              <a:buFont typeface="Arial"/>
              <a:buChar char="•"/>
            </a:pPr>
            <a:r>
              <a:rPr lang="en-US" sz="19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POST /predict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5702" y="4325193"/>
            <a:ext cx="5107186" cy="38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3" indent="-150812" lvl="1">
              <a:lnSpc>
                <a:spcPts val="3249"/>
              </a:lnSpc>
              <a:buFont typeface="Arial"/>
              <a:buChar char="•"/>
            </a:pPr>
            <a:r>
              <a:rPr lang="en-US" sz="19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POST /batch-predict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5702" y="4706789"/>
            <a:ext cx="5107186" cy="38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3" indent="-150812" lvl="1">
              <a:lnSpc>
                <a:spcPts val="3249"/>
              </a:lnSpc>
              <a:buFont typeface="Arial"/>
              <a:buChar char="•"/>
            </a:pPr>
            <a:r>
              <a:rPr lang="en-US" sz="19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GET /health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5702" y="5088384"/>
            <a:ext cx="5107186" cy="38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3" indent="-150812" lvl="1">
              <a:lnSpc>
                <a:spcPts val="3249"/>
              </a:lnSpc>
              <a:buFont typeface="Arial"/>
              <a:buChar char="•"/>
            </a:pPr>
            <a:r>
              <a:rPr lang="en-US" sz="19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GET /model-info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6166543" y="1515270"/>
            <a:ext cx="5921276" cy="5921276"/>
            <a:chOff x="0" y="0"/>
            <a:chExt cx="7895035" cy="7895035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7895082" cy="7895082"/>
            </a:xfrm>
            <a:custGeom>
              <a:avLst/>
              <a:gdLst/>
              <a:ahLst/>
              <a:cxnLst/>
              <a:rect r="r" b="b" t="t" l="l"/>
              <a:pathLst>
                <a:path h="7895082" w="7895082">
                  <a:moveTo>
                    <a:pt x="0" y="0"/>
                  </a:moveTo>
                  <a:lnTo>
                    <a:pt x="7895082" y="0"/>
                  </a:lnTo>
                  <a:lnTo>
                    <a:pt x="7895082" y="7895082"/>
                  </a:lnTo>
                  <a:lnTo>
                    <a:pt x="0" y="7895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6855842" y="4400426"/>
            <a:ext cx="292745" cy="292745"/>
          </a:xfrm>
          <a:custGeom>
            <a:avLst/>
            <a:gdLst/>
            <a:ahLst/>
            <a:cxnLst/>
            <a:rect r="r" b="b" t="t" l="l"/>
            <a:pathLst>
              <a:path h="292745" w="292745">
                <a:moveTo>
                  <a:pt x="0" y="0"/>
                </a:moveTo>
                <a:lnTo>
                  <a:pt x="292745" y="0"/>
                </a:lnTo>
                <a:lnTo>
                  <a:pt x="292745" y="292745"/>
                </a:lnTo>
                <a:lnTo>
                  <a:pt x="0" y="292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903" t="0" r="-12903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328922" y="2310209"/>
            <a:ext cx="2446139" cy="389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8"/>
              </a:lnSpc>
            </a:pPr>
            <a:r>
              <a:rPr lang="en-US" sz="2374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Explainability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28922" y="2676178"/>
            <a:ext cx="5204966" cy="38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3" indent="-150812" lvl="1">
              <a:lnSpc>
                <a:spcPts val="3249"/>
              </a:lnSpc>
              <a:buFont typeface="Arial"/>
              <a:buChar char="•"/>
            </a:pPr>
            <a:r>
              <a:rPr lang="en-US" sz="19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POST /explain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28922" y="3057773"/>
            <a:ext cx="5204966" cy="38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3" indent="-150812" lvl="1">
              <a:lnSpc>
                <a:spcPts val="3249"/>
              </a:lnSpc>
              <a:buFont typeface="Arial"/>
              <a:buChar char="•"/>
            </a:pPr>
            <a:r>
              <a:rPr lang="en-US" sz="19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GET /feature-importance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28922" y="3439368"/>
            <a:ext cx="5204966" cy="38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3" indent="-150812" lvl="1">
              <a:lnSpc>
                <a:spcPts val="3249"/>
              </a:lnSpc>
              <a:buFont typeface="Arial"/>
              <a:buChar char="•"/>
            </a:pPr>
            <a:r>
              <a:rPr lang="en-US" sz="19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POST /explain-batch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6166543" y="1515270"/>
            <a:ext cx="5921276" cy="5921276"/>
            <a:chOff x="0" y="0"/>
            <a:chExt cx="7895035" cy="7895035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7895082" cy="7895082"/>
            </a:xfrm>
            <a:custGeom>
              <a:avLst/>
              <a:gdLst/>
              <a:ahLst/>
              <a:cxnLst/>
              <a:rect r="r" b="b" t="t" l="l"/>
              <a:pathLst>
                <a:path h="7895082" w="7895082">
                  <a:moveTo>
                    <a:pt x="0" y="0"/>
                  </a:moveTo>
                  <a:lnTo>
                    <a:pt x="7895082" y="0"/>
                  </a:lnTo>
                  <a:lnTo>
                    <a:pt x="7895082" y="7895082"/>
                  </a:lnTo>
                  <a:lnTo>
                    <a:pt x="0" y="7895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9964563" y="2605559"/>
            <a:ext cx="292745" cy="292745"/>
          </a:xfrm>
          <a:custGeom>
            <a:avLst/>
            <a:gdLst/>
            <a:ahLst/>
            <a:cxnLst/>
            <a:rect r="r" b="b" t="t" l="l"/>
            <a:pathLst>
              <a:path h="292745" w="292745">
                <a:moveTo>
                  <a:pt x="0" y="0"/>
                </a:moveTo>
                <a:lnTo>
                  <a:pt x="292745" y="0"/>
                </a:lnTo>
                <a:lnTo>
                  <a:pt x="292745" y="292745"/>
                </a:lnTo>
                <a:lnTo>
                  <a:pt x="0" y="2927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9354" r="0" b="-19354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328922" y="5608389"/>
            <a:ext cx="2446139" cy="389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8"/>
              </a:lnSpc>
            </a:pPr>
            <a:r>
              <a:rPr lang="en-US" sz="2374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Monitoring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28922" y="5974358"/>
            <a:ext cx="5204966" cy="38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3" indent="-150812" lvl="1">
              <a:lnSpc>
                <a:spcPts val="3249"/>
              </a:lnSpc>
              <a:buFont typeface="Arial"/>
              <a:buChar char="•"/>
            </a:pPr>
            <a:r>
              <a:rPr lang="en-US" sz="19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GET /metrics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328922" y="6355953"/>
            <a:ext cx="5204966" cy="38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3" indent="-150812" lvl="1">
              <a:lnSpc>
                <a:spcPts val="3249"/>
              </a:lnSpc>
              <a:buFont typeface="Arial"/>
              <a:buChar char="•"/>
            </a:pPr>
            <a:r>
              <a:rPr lang="en-US" sz="19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GET /drift-status</a:t>
            </a:r>
          </a:p>
        </p:txBody>
      </p: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6166543" y="1515270"/>
            <a:ext cx="5921276" cy="5921276"/>
            <a:chOff x="0" y="0"/>
            <a:chExt cx="7895035" cy="7895035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7895082" cy="7895082"/>
            </a:xfrm>
            <a:custGeom>
              <a:avLst/>
              <a:gdLst/>
              <a:ahLst/>
              <a:cxnLst/>
              <a:rect r="r" b="b" t="t" l="l"/>
              <a:pathLst>
                <a:path h="7895082" w="7895082">
                  <a:moveTo>
                    <a:pt x="0" y="0"/>
                  </a:moveTo>
                  <a:lnTo>
                    <a:pt x="7895082" y="0"/>
                  </a:lnTo>
                  <a:lnTo>
                    <a:pt x="7895082" y="7895082"/>
                  </a:lnTo>
                  <a:lnTo>
                    <a:pt x="0" y="7895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28" id="28" descr="preencoded.png"/>
          <p:cNvSpPr/>
          <p:nvPr/>
        </p:nvSpPr>
        <p:spPr>
          <a:xfrm flipH="false" flipV="false" rot="0">
            <a:off x="9964563" y="6195144"/>
            <a:ext cx="292745" cy="292745"/>
          </a:xfrm>
          <a:custGeom>
            <a:avLst/>
            <a:gdLst/>
            <a:ahLst/>
            <a:cxnLst/>
            <a:rect r="r" b="b" t="t" l="l"/>
            <a:pathLst>
              <a:path h="292745" w="292745">
                <a:moveTo>
                  <a:pt x="0" y="0"/>
                </a:moveTo>
                <a:lnTo>
                  <a:pt x="292745" y="0"/>
                </a:lnTo>
                <a:lnTo>
                  <a:pt x="292745" y="292745"/>
                </a:lnTo>
                <a:lnTo>
                  <a:pt x="0" y="2927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9677" t="0" r="-9677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737294" y="7722296"/>
            <a:ext cx="8389887" cy="1213097"/>
            <a:chOff x="0" y="0"/>
            <a:chExt cx="11186517" cy="161746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19050" y="19050"/>
              <a:ext cx="11148441" cy="1579372"/>
            </a:xfrm>
            <a:custGeom>
              <a:avLst/>
              <a:gdLst/>
              <a:ahLst/>
              <a:cxnLst/>
              <a:rect r="r" b="b" t="t" l="l"/>
              <a:pathLst>
                <a:path h="1579372" w="11148441">
                  <a:moveTo>
                    <a:pt x="0" y="39116"/>
                  </a:moveTo>
                  <a:cubicBezTo>
                    <a:pt x="0" y="17526"/>
                    <a:pt x="17907" y="0"/>
                    <a:pt x="40005" y="0"/>
                  </a:cubicBezTo>
                  <a:lnTo>
                    <a:pt x="11108436" y="0"/>
                  </a:lnTo>
                  <a:cubicBezTo>
                    <a:pt x="11130534" y="0"/>
                    <a:pt x="11148441" y="17526"/>
                    <a:pt x="11148441" y="39116"/>
                  </a:cubicBezTo>
                  <a:lnTo>
                    <a:pt x="11148441" y="1540256"/>
                  </a:lnTo>
                  <a:cubicBezTo>
                    <a:pt x="11148441" y="1561846"/>
                    <a:pt x="11130534" y="1579372"/>
                    <a:pt x="11108436" y="1579372"/>
                  </a:cubicBezTo>
                  <a:lnTo>
                    <a:pt x="40005" y="1579372"/>
                  </a:lnTo>
                  <a:cubicBezTo>
                    <a:pt x="17907" y="1579372"/>
                    <a:pt x="0" y="1561846"/>
                    <a:pt x="0" y="1540256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186541" cy="1617472"/>
            </a:xfrm>
            <a:custGeom>
              <a:avLst/>
              <a:gdLst/>
              <a:ahLst/>
              <a:cxnLst/>
              <a:rect r="r" b="b" t="t" l="l"/>
              <a:pathLst>
                <a:path h="1617472" w="11186541">
                  <a:moveTo>
                    <a:pt x="0" y="58166"/>
                  </a:moveTo>
                  <a:cubicBezTo>
                    <a:pt x="0" y="25654"/>
                    <a:pt x="26797" y="0"/>
                    <a:pt x="59055" y="0"/>
                  </a:cubicBezTo>
                  <a:lnTo>
                    <a:pt x="11127486" y="0"/>
                  </a:lnTo>
                  <a:lnTo>
                    <a:pt x="11127486" y="19050"/>
                  </a:lnTo>
                  <a:lnTo>
                    <a:pt x="11127486" y="0"/>
                  </a:lnTo>
                  <a:cubicBezTo>
                    <a:pt x="11159744" y="0"/>
                    <a:pt x="11186541" y="25654"/>
                    <a:pt x="11186541" y="58166"/>
                  </a:cubicBezTo>
                  <a:lnTo>
                    <a:pt x="11167491" y="58166"/>
                  </a:lnTo>
                  <a:lnTo>
                    <a:pt x="11186541" y="58166"/>
                  </a:lnTo>
                  <a:lnTo>
                    <a:pt x="11186541" y="1559306"/>
                  </a:lnTo>
                  <a:lnTo>
                    <a:pt x="11167491" y="1559306"/>
                  </a:lnTo>
                  <a:lnTo>
                    <a:pt x="11186541" y="1559306"/>
                  </a:lnTo>
                  <a:cubicBezTo>
                    <a:pt x="11186541" y="1591818"/>
                    <a:pt x="11159744" y="1617472"/>
                    <a:pt x="11127486" y="1617472"/>
                  </a:cubicBezTo>
                  <a:lnTo>
                    <a:pt x="11127486" y="1598422"/>
                  </a:lnTo>
                  <a:lnTo>
                    <a:pt x="11127486" y="1617472"/>
                  </a:lnTo>
                  <a:lnTo>
                    <a:pt x="59055" y="1617472"/>
                  </a:lnTo>
                  <a:lnTo>
                    <a:pt x="59055" y="1598422"/>
                  </a:lnTo>
                  <a:lnTo>
                    <a:pt x="59055" y="1617472"/>
                  </a:lnTo>
                  <a:cubicBezTo>
                    <a:pt x="26797" y="1617472"/>
                    <a:pt x="0" y="1591818"/>
                    <a:pt x="0" y="1559306"/>
                  </a:cubicBezTo>
                  <a:lnTo>
                    <a:pt x="0" y="58166"/>
                  </a:lnTo>
                  <a:lnTo>
                    <a:pt x="19050" y="58166"/>
                  </a:lnTo>
                  <a:lnTo>
                    <a:pt x="0" y="58166"/>
                  </a:lnTo>
                  <a:moveTo>
                    <a:pt x="38100" y="58166"/>
                  </a:moveTo>
                  <a:lnTo>
                    <a:pt x="38100" y="1559306"/>
                  </a:lnTo>
                  <a:lnTo>
                    <a:pt x="19050" y="1559306"/>
                  </a:lnTo>
                  <a:lnTo>
                    <a:pt x="38100" y="1559306"/>
                  </a:lnTo>
                  <a:cubicBezTo>
                    <a:pt x="38100" y="1569974"/>
                    <a:pt x="47117" y="1579372"/>
                    <a:pt x="59055" y="1579372"/>
                  </a:cubicBezTo>
                  <a:lnTo>
                    <a:pt x="11127486" y="1579372"/>
                  </a:lnTo>
                  <a:cubicBezTo>
                    <a:pt x="11139424" y="1579372"/>
                    <a:pt x="11148441" y="1569974"/>
                    <a:pt x="11148441" y="1559306"/>
                  </a:cubicBezTo>
                  <a:lnTo>
                    <a:pt x="11148441" y="58166"/>
                  </a:lnTo>
                  <a:cubicBezTo>
                    <a:pt x="11148441" y="47498"/>
                    <a:pt x="11139424" y="38100"/>
                    <a:pt x="11127486" y="38100"/>
                  </a:cubicBezTo>
                  <a:lnTo>
                    <a:pt x="59055" y="38100"/>
                  </a:lnTo>
                  <a:lnTo>
                    <a:pt x="59055" y="19050"/>
                  </a:lnTo>
                  <a:lnTo>
                    <a:pt x="59055" y="38100"/>
                  </a:lnTo>
                  <a:cubicBezTo>
                    <a:pt x="47117" y="38100"/>
                    <a:pt x="38100" y="47498"/>
                    <a:pt x="38100" y="58166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923330" y="8003034"/>
            <a:ext cx="2446139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4"/>
              </a:lnSpc>
            </a:pPr>
            <a:r>
              <a:rPr lang="en-US" sz="2174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⚡</a:t>
            </a:r>
            <a:r>
              <a:rPr lang="en-US" sz="2174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 Async/Await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75716" y="8298112"/>
            <a:ext cx="7913042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4"/>
              </a:lnSpc>
            </a:pPr>
            <a:r>
              <a:rPr lang="en-US" sz="17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High-performance asynchronous request handling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127181" y="7722296"/>
            <a:ext cx="8389887" cy="1213097"/>
            <a:chOff x="0" y="0"/>
            <a:chExt cx="11186517" cy="161746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19050" y="19050"/>
              <a:ext cx="11148441" cy="1579372"/>
            </a:xfrm>
            <a:custGeom>
              <a:avLst/>
              <a:gdLst/>
              <a:ahLst/>
              <a:cxnLst/>
              <a:rect r="r" b="b" t="t" l="l"/>
              <a:pathLst>
                <a:path h="1579372" w="11148441">
                  <a:moveTo>
                    <a:pt x="0" y="39116"/>
                  </a:moveTo>
                  <a:cubicBezTo>
                    <a:pt x="0" y="17526"/>
                    <a:pt x="17907" y="0"/>
                    <a:pt x="40005" y="0"/>
                  </a:cubicBezTo>
                  <a:lnTo>
                    <a:pt x="11108436" y="0"/>
                  </a:lnTo>
                  <a:cubicBezTo>
                    <a:pt x="11130534" y="0"/>
                    <a:pt x="11148441" y="17526"/>
                    <a:pt x="11148441" y="39116"/>
                  </a:cubicBezTo>
                  <a:lnTo>
                    <a:pt x="11148441" y="1540256"/>
                  </a:lnTo>
                  <a:cubicBezTo>
                    <a:pt x="11148441" y="1561846"/>
                    <a:pt x="11130534" y="1579372"/>
                    <a:pt x="11108436" y="1579372"/>
                  </a:cubicBezTo>
                  <a:lnTo>
                    <a:pt x="40005" y="1579372"/>
                  </a:lnTo>
                  <a:cubicBezTo>
                    <a:pt x="17907" y="1579372"/>
                    <a:pt x="0" y="1561846"/>
                    <a:pt x="0" y="1540256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186541" cy="1617472"/>
            </a:xfrm>
            <a:custGeom>
              <a:avLst/>
              <a:gdLst/>
              <a:ahLst/>
              <a:cxnLst/>
              <a:rect r="r" b="b" t="t" l="l"/>
              <a:pathLst>
                <a:path h="1617472" w="11186541">
                  <a:moveTo>
                    <a:pt x="0" y="58166"/>
                  </a:moveTo>
                  <a:cubicBezTo>
                    <a:pt x="0" y="25654"/>
                    <a:pt x="26797" y="0"/>
                    <a:pt x="59055" y="0"/>
                  </a:cubicBezTo>
                  <a:lnTo>
                    <a:pt x="11127486" y="0"/>
                  </a:lnTo>
                  <a:lnTo>
                    <a:pt x="11127486" y="19050"/>
                  </a:lnTo>
                  <a:lnTo>
                    <a:pt x="11127486" y="0"/>
                  </a:lnTo>
                  <a:cubicBezTo>
                    <a:pt x="11159744" y="0"/>
                    <a:pt x="11186541" y="25654"/>
                    <a:pt x="11186541" y="58166"/>
                  </a:cubicBezTo>
                  <a:lnTo>
                    <a:pt x="11167491" y="58166"/>
                  </a:lnTo>
                  <a:lnTo>
                    <a:pt x="11186541" y="58166"/>
                  </a:lnTo>
                  <a:lnTo>
                    <a:pt x="11186541" y="1559306"/>
                  </a:lnTo>
                  <a:lnTo>
                    <a:pt x="11167491" y="1559306"/>
                  </a:lnTo>
                  <a:lnTo>
                    <a:pt x="11186541" y="1559306"/>
                  </a:lnTo>
                  <a:cubicBezTo>
                    <a:pt x="11186541" y="1591818"/>
                    <a:pt x="11159744" y="1617472"/>
                    <a:pt x="11127486" y="1617472"/>
                  </a:cubicBezTo>
                  <a:lnTo>
                    <a:pt x="11127486" y="1598422"/>
                  </a:lnTo>
                  <a:lnTo>
                    <a:pt x="11127486" y="1617472"/>
                  </a:lnTo>
                  <a:lnTo>
                    <a:pt x="59055" y="1617472"/>
                  </a:lnTo>
                  <a:lnTo>
                    <a:pt x="59055" y="1598422"/>
                  </a:lnTo>
                  <a:lnTo>
                    <a:pt x="59055" y="1617472"/>
                  </a:lnTo>
                  <a:cubicBezTo>
                    <a:pt x="26797" y="1617472"/>
                    <a:pt x="0" y="1591818"/>
                    <a:pt x="0" y="1559306"/>
                  </a:cubicBezTo>
                  <a:lnTo>
                    <a:pt x="0" y="58166"/>
                  </a:lnTo>
                  <a:lnTo>
                    <a:pt x="19050" y="58166"/>
                  </a:lnTo>
                  <a:lnTo>
                    <a:pt x="0" y="58166"/>
                  </a:lnTo>
                  <a:moveTo>
                    <a:pt x="38100" y="58166"/>
                  </a:moveTo>
                  <a:lnTo>
                    <a:pt x="38100" y="1559306"/>
                  </a:lnTo>
                  <a:lnTo>
                    <a:pt x="19050" y="1559306"/>
                  </a:lnTo>
                  <a:lnTo>
                    <a:pt x="38100" y="1559306"/>
                  </a:lnTo>
                  <a:cubicBezTo>
                    <a:pt x="38100" y="1569974"/>
                    <a:pt x="47117" y="1579372"/>
                    <a:pt x="59055" y="1579372"/>
                  </a:cubicBezTo>
                  <a:lnTo>
                    <a:pt x="11127486" y="1579372"/>
                  </a:lnTo>
                  <a:cubicBezTo>
                    <a:pt x="11139424" y="1579372"/>
                    <a:pt x="11148441" y="1569974"/>
                    <a:pt x="11148441" y="1559306"/>
                  </a:cubicBezTo>
                  <a:lnTo>
                    <a:pt x="11148441" y="58166"/>
                  </a:lnTo>
                  <a:cubicBezTo>
                    <a:pt x="11148441" y="47498"/>
                    <a:pt x="11139424" y="38100"/>
                    <a:pt x="11127486" y="38100"/>
                  </a:cubicBezTo>
                  <a:lnTo>
                    <a:pt x="59055" y="38100"/>
                  </a:lnTo>
                  <a:lnTo>
                    <a:pt x="59055" y="19050"/>
                  </a:lnTo>
                  <a:lnTo>
                    <a:pt x="59055" y="38100"/>
                  </a:lnTo>
                  <a:cubicBezTo>
                    <a:pt x="47117" y="38100"/>
                    <a:pt x="38100" y="47498"/>
                    <a:pt x="38100" y="58166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9365604" y="7932143"/>
            <a:ext cx="5249878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4"/>
              </a:lnSpc>
            </a:pPr>
            <a:r>
              <a:rPr lang="en-US" sz="2174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📊</a:t>
            </a:r>
            <a:r>
              <a:rPr lang="en-US" sz="2174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 Batch Processing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365604" y="8298112"/>
            <a:ext cx="7913042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4"/>
              </a:lnSpc>
            </a:pPr>
            <a:r>
              <a:rPr lang="en-US" sz="17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Process up to 1000 predictions simultaneously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737294" y="8935393"/>
            <a:ext cx="8389887" cy="1213097"/>
            <a:chOff x="0" y="0"/>
            <a:chExt cx="11186517" cy="161746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19050" y="19050"/>
              <a:ext cx="11148441" cy="1579372"/>
            </a:xfrm>
            <a:custGeom>
              <a:avLst/>
              <a:gdLst/>
              <a:ahLst/>
              <a:cxnLst/>
              <a:rect r="r" b="b" t="t" l="l"/>
              <a:pathLst>
                <a:path h="1579372" w="11148441">
                  <a:moveTo>
                    <a:pt x="0" y="39116"/>
                  </a:moveTo>
                  <a:cubicBezTo>
                    <a:pt x="0" y="17526"/>
                    <a:pt x="17907" y="0"/>
                    <a:pt x="40005" y="0"/>
                  </a:cubicBezTo>
                  <a:lnTo>
                    <a:pt x="11108436" y="0"/>
                  </a:lnTo>
                  <a:cubicBezTo>
                    <a:pt x="11130534" y="0"/>
                    <a:pt x="11148441" y="17526"/>
                    <a:pt x="11148441" y="39116"/>
                  </a:cubicBezTo>
                  <a:lnTo>
                    <a:pt x="11148441" y="1540256"/>
                  </a:lnTo>
                  <a:cubicBezTo>
                    <a:pt x="11148441" y="1561846"/>
                    <a:pt x="11130534" y="1579372"/>
                    <a:pt x="11108436" y="1579372"/>
                  </a:cubicBezTo>
                  <a:lnTo>
                    <a:pt x="40005" y="1579372"/>
                  </a:lnTo>
                  <a:cubicBezTo>
                    <a:pt x="17907" y="1579372"/>
                    <a:pt x="0" y="1561846"/>
                    <a:pt x="0" y="1540256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1186541" cy="1617472"/>
            </a:xfrm>
            <a:custGeom>
              <a:avLst/>
              <a:gdLst/>
              <a:ahLst/>
              <a:cxnLst/>
              <a:rect r="r" b="b" t="t" l="l"/>
              <a:pathLst>
                <a:path h="1617472" w="11186541">
                  <a:moveTo>
                    <a:pt x="0" y="58166"/>
                  </a:moveTo>
                  <a:cubicBezTo>
                    <a:pt x="0" y="25654"/>
                    <a:pt x="26797" y="0"/>
                    <a:pt x="59055" y="0"/>
                  </a:cubicBezTo>
                  <a:lnTo>
                    <a:pt x="11127486" y="0"/>
                  </a:lnTo>
                  <a:lnTo>
                    <a:pt x="11127486" y="19050"/>
                  </a:lnTo>
                  <a:lnTo>
                    <a:pt x="11127486" y="0"/>
                  </a:lnTo>
                  <a:cubicBezTo>
                    <a:pt x="11159744" y="0"/>
                    <a:pt x="11186541" y="25654"/>
                    <a:pt x="11186541" y="58166"/>
                  </a:cubicBezTo>
                  <a:lnTo>
                    <a:pt x="11167491" y="58166"/>
                  </a:lnTo>
                  <a:lnTo>
                    <a:pt x="11186541" y="58166"/>
                  </a:lnTo>
                  <a:lnTo>
                    <a:pt x="11186541" y="1559306"/>
                  </a:lnTo>
                  <a:lnTo>
                    <a:pt x="11167491" y="1559306"/>
                  </a:lnTo>
                  <a:lnTo>
                    <a:pt x="11186541" y="1559306"/>
                  </a:lnTo>
                  <a:cubicBezTo>
                    <a:pt x="11186541" y="1591818"/>
                    <a:pt x="11159744" y="1617472"/>
                    <a:pt x="11127486" y="1617472"/>
                  </a:cubicBezTo>
                  <a:lnTo>
                    <a:pt x="11127486" y="1598422"/>
                  </a:lnTo>
                  <a:lnTo>
                    <a:pt x="11127486" y="1617472"/>
                  </a:lnTo>
                  <a:lnTo>
                    <a:pt x="59055" y="1617472"/>
                  </a:lnTo>
                  <a:lnTo>
                    <a:pt x="59055" y="1598422"/>
                  </a:lnTo>
                  <a:lnTo>
                    <a:pt x="59055" y="1617472"/>
                  </a:lnTo>
                  <a:cubicBezTo>
                    <a:pt x="26797" y="1617472"/>
                    <a:pt x="0" y="1591818"/>
                    <a:pt x="0" y="1559306"/>
                  </a:cubicBezTo>
                  <a:lnTo>
                    <a:pt x="0" y="58166"/>
                  </a:lnTo>
                  <a:lnTo>
                    <a:pt x="19050" y="58166"/>
                  </a:lnTo>
                  <a:lnTo>
                    <a:pt x="0" y="58166"/>
                  </a:lnTo>
                  <a:moveTo>
                    <a:pt x="38100" y="58166"/>
                  </a:moveTo>
                  <a:lnTo>
                    <a:pt x="38100" y="1559306"/>
                  </a:lnTo>
                  <a:lnTo>
                    <a:pt x="19050" y="1559306"/>
                  </a:lnTo>
                  <a:lnTo>
                    <a:pt x="38100" y="1559306"/>
                  </a:lnTo>
                  <a:cubicBezTo>
                    <a:pt x="38100" y="1569974"/>
                    <a:pt x="47117" y="1579372"/>
                    <a:pt x="59055" y="1579372"/>
                  </a:cubicBezTo>
                  <a:lnTo>
                    <a:pt x="11127486" y="1579372"/>
                  </a:lnTo>
                  <a:cubicBezTo>
                    <a:pt x="11139424" y="1579372"/>
                    <a:pt x="11148441" y="1569974"/>
                    <a:pt x="11148441" y="1559306"/>
                  </a:cubicBezTo>
                  <a:lnTo>
                    <a:pt x="11148441" y="58166"/>
                  </a:lnTo>
                  <a:cubicBezTo>
                    <a:pt x="11148441" y="47498"/>
                    <a:pt x="11139424" y="38100"/>
                    <a:pt x="11127486" y="38100"/>
                  </a:cubicBezTo>
                  <a:lnTo>
                    <a:pt x="59055" y="38100"/>
                  </a:lnTo>
                  <a:lnTo>
                    <a:pt x="59055" y="19050"/>
                  </a:lnTo>
                  <a:lnTo>
                    <a:pt x="59055" y="38100"/>
                  </a:lnTo>
                  <a:cubicBezTo>
                    <a:pt x="47117" y="38100"/>
                    <a:pt x="38100" y="47498"/>
                    <a:pt x="38100" y="58166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975716" y="9145241"/>
            <a:ext cx="563871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4"/>
              </a:lnSpc>
            </a:pPr>
            <a:r>
              <a:rPr lang="en-US" sz="2174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🔒</a:t>
            </a:r>
            <a:r>
              <a:rPr lang="en-US" sz="2174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 Input Validation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75716" y="9511208"/>
            <a:ext cx="7913042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4"/>
              </a:lnSpc>
            </a:pPr>
            <a:r>
              <a:rPr lang="en-US" sz="17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Pydantic models ensure data integrity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9127181" y="8935393"/>
            <a:ext cx="8389887" cy="1213097"/>
            <a:chOff x="0" y="0"/>
            <a:chExt cx="11186517" cy="1617463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19050" y="19050"/>
              <a:ext cx="11148441" cy="1579372"/>
            </a:xfrm>
            <a:custGeom>
              <a:avLst/>
              <a:gdLst/>
              <a:ahLst/>
              <a:cxnLst/>
              <a:rect r="r" b="b" t="t" l="l"/>
              <a:pathLst>
                <a:path h="1579372" w="11148441">
                  <a:moveTo>
                    <a:pt x="0" y="39116"/>
                  </a:moveTo>
                  <a:cubicBezTo>
                    <a:pt x="0" y="17526"/>
                    <a:pt x="17907" y="0"/>
                    <a:pt x="40005" y="0"/>
                  </a:cubicBezTo>
                  <a:lnTo>
                    <a:pt x="11108436" y="0"/>
                  </a:lnTo>
                  <a:cubicBezTo>
                    <a:pt x="11130534" y="0"/>
                    <a:pt x="11148441" y="17526"/>
                    <a:pt x="11148441" y="39116"/>
                  </a:cubicBezTo>
                  <a:lnTo>
                    <a:pt x="11148441" y="1540256"/>
                  </a:lnTo>
                  <a:cubicBezTo>
                    <a:pt x="11148441" y="1561846"/>
                    <a:pt x="11130534" y="1579372"/>
                    <a:pt x="11108436" y="1579372"/>
                  </a:cubicBezTo>
                  <a:lnTo>
                    <a:pt x="40005" y="1579372"/>
                  </a:lnTo>
                  <a:cubicBezTo>
                    <a:pt x="17907" y="1579372"/>
                    <a:pt x="0" y="1561846"/>
                    <a:pt x="0" y="1540256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1186541" cy="1617472"/>
            </a:xfrm>
            <a:custGeom>
              <a:avLst/>
              <a:gdLst/>
              <a:ahLst/>
              <a:cxnLst/>
              <a:rect r="r" b="b" t="t" l="l"/>
              <a:pathLst>
                <a:path h="1617472" w="11186541">
                  <a:moveTo>
                    <a:pt x="0" y="58166"/>
                  </a:moveTo>
                  <a:cubicBezTo>
                    <a:pt x="0" y="25654"/>
                    <a:pt x="26797" y="0"/>
                    <a:pt x="59055" y="0"/>
                  </a:cubicBezTo>
                  <a:lnTo>
                    <a:pt x="11127486" y="0"/>
                  </a:lnTo>
                  <a:lnTo>
                    <a:pt x="11127486" y="19050"/>
                  </a:lnTo>
                  <a:lnTo>
                    <a:pt x="11127486" y="0"/>
                  </a:lnTo>
                  <a:cubicBezTo>
                    <a:pt x="11159744" y="0"/>
                    <a:pt x="11186541" y="25654"/>
                    <a:pt x="11186541" y="58166"/>
                  </a:cubicBezTo>
                  <a:lnTo>
                    <a:pt x="11167491" y="58166"/>
                  </a:lnTo>
                  <a:lnTo>
                    <a:pt x="11186541" y="58166"/>
                  </a:lnTo>
                  <a:lnTo>
                    <a:pt x="11186541" y="1559306"/>
                  </a:lnTo>
                  <a:lnTo>
                    <a:pt x="11167491" y="1559306"/>
                  </a:lnTo>
                  <a:lnTo>
                    <a:pt x="11186541" y="1559306"/>
                  </a:lnTo>
                  <a:cubicBezTo>
                    <a:pt x="11186541" y="1591818"/>
                    <a:pt x="11159744" y="1617472"/>
                    <a:pt x="11127486" y="1617472"/>
                  </a:cubicBezTo>
                  <a:lnTo>
                    <a:pt x="11127486" y="1598422"/>
                  </a:lnTo>
                  <a:lnTo>
                    <a:pt x="11127486" y="1617472"/>
                  </a:lnTo>
                  <a:lnTo>
                    <a:pt x="59055" y="1617472"/>
                  </a:lnTo>
                  <a:lnTo>
                    <a:pt x="59055" y="1598422"/>
                  </a:lnTo>
                  <a:lnTo>
                    <a:pt x="59055" y="1617472"/>
                  </a:lnTo>
                  <a:cubicBezTo>
                    <a:pt x="26797" y="1617472"/>
                    <a:pt x="0" y="1591818"/>
                    <a:pt x="0" y="1559306"/>
                  </a:cubicBezTo>
                  <a:lnTo>
                    <a:pt x="0" y="58166"/>
                  </a:lnTo>
                  <a:lnTo>
                    <a:pt x="19050" y="58166"/>
                  </a:lnTo>
                  <a:lnTo>
                    <a:pt x="0" y="58166"/>
                  </a:lnTo>
                  <a:moveTo>
                    <a:pt x="38100" y="58166"/>
                  </a:moveTo>
                  <a:lnTo>
                    <a:pt x="38100" y="1559306"/>
                  </a:lnTo>
                  <a:lnTo>
                    <a:pt x="19050" y="1559306"/>
                  </a:lnTo>
                  <a:lnTo>
                    <a:pt x="38100" y="1559306"/>
                  </a:lnTo>
                  <a:cubicBezTo>
                    <a:pt x="38100" y="1569974"/>
                    <a:pt x="47117" y="1579372"/>
                    <a:pt x="59055" y="1579372"/>
                  </a:cubicBezTo>
                  <a:lnTo>
                    <a:pt x="11127486" y="1579372"/>
                  </a:lnTo>
                  <a:cubicBezTo>
                    <a:pt x="11139424" y="1579372"/>
                    <a:pt x="11148441" y="1569974"/>
                    <a:pt x="11148441" y="1559306"/>
                  </a:cubicBezTo>
                  <a:lnTo>
                    <a:pt x="11148441" y="58166"/>
                  </a:lnTo>
                  <a:cubicBezTo>
                    <a:pt x="11148441" y="47498"/>
                    <a:pt x="11139424" y="38100"/>
                    <a:pt x="11127486" y="38100"/>
                  </a:cubicBezTo>
                  <a:lnTo>
                    <a:pt x="59055" y="38100"/>
                  </a:lnTo>
                  <a:lnTo>
                    <a:pt x="59055" y="19050"/>
                  </a:lnTo>
                  <a:lnTo>
                    <a:pt x="59055" y="38100"/>
                  </a:lnTo>
                  <a:cubicBezTo>
                    <a:pt x="47117" y="38100"/>
                    <a:pt x="38100" y="47498"/>
                    <a:pt x="38100" y="58166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sp>
        <p:nvSpPr>
          <p:cNvPr name="TextBox 47" id="47"/>
          <p:cNvSpPr txBox="true"/>
          <p:nvPr/>
        </p:nvSpPr>
        <p:spPr>
          <a:xfrm rot="0">
            <a:off x="9365604" y="9145241"/>
            <a:ext cx="3387540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4"/>
              </a:lnSpc>
            </a:pPr>
            <a:r>
              <a:rPr lang="en-US" sz="2174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⏱️</a:t>
            </a:r>
            <a:r>
              <a:rPr lang="en-US" sz="2174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 Fast Response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365604" y="9511208"/>
            <a:ext cx="7913042" cy="3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4"/>
              </a:lnSpc>
            </a:pPr>
            <a:r>
              <a:rPr lang="en-US" sz="17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Sub-100ms response times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7200900" cy="10287000"/>
            <a:chOff x="0" y="0"/>
            <a:chExt cx="96012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622976" y="717351"/>
            <a:ext cx="992832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25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☁️</a:t>
            </a:r>
            <a:r>
              <a:rPr lang="en-US" sz="4250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 Production-Ready Deployment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622976" y="1775818"/>
            <a:ext cx="1092845" cy="1609130"/>
            <a:chOff x="0" y="0"/>
            <a:chExt cx="1457127" cy="2145507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1457071" cy="2145538"/>
            </a:xfrm>
            <a:custGeom>
              <a:avLst/>
              <a:gdLst/>
              <a:ahLst/>
              <a:cxnLst/>
              <a:rect r="r" b="b" t="t" l="l"/>
              <a:pathLst>
                <a:path h="2145538" w="1457071">
                  <a:moveTo>
                    <a:pt x="0" y="0"/>
                  </a:moveTo>
                  <a:lnTo>
                    <a:pt x="1457071" y="0"/>
                  </a:lnTo>
                  <a:lnTo>
                    <a:pt x="1457071" y="2145538"/>
                  </a:lnTo>
                  <a:lnTo>
                    <a:pt x="0" y="2145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97" t="0" r="-101" b="1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934301" y="1975247"/>
            <a:ext cx="2732037" cy="36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Docker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34301" y="2390775"/>
            <a:ext cx="8588722" cy="77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Multi-stage optimized builds, 50MB compressed image, health checks, environment configuration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622976" y="3384948"/>
            <a:ext cx="1092845" cy="1311325"/>
            <a:chOff x="0" y="0"/>
            <a:chExt cx="1457127" cy="1748433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457071" cy="1748409"/>
            </a:xfrm>
            <a:custGeom>
              <a:avLst/>
              <a:gdLst/>
              <a:ahLst/>
              <a:cxnLst/>
              <a:rect r="r" b="b" t="t" l="l"/>
              <a:pathLst>
                <a:path h="1748409" w="1457071">
                  <a:moveTo>
                    <a:pt x="0" y="0"/>
                  </a:moveTo>
                  <a:lnTo>
                    <a:pt x="1457071" y="0"/>
                  </a:lnTo>
                  <a:lnTo>
                    <a:pt x="1457071" y="1748409"/>
                  </a:lnTo>
                  <a:lnTo>
                    <a:pt x="0" y="174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" r="-3" b="-4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934301" y="3584376"/>
            <a:ext cx="2732037" cy="36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Kubernetes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34301" y="3999905"/>
            <a:ext cx="8588722" cy="42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Auto-scaling deployments, load balancing, rolling updates, self-healing capabilities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7622976" y="4696271"/>
            <a:ext cx="1092845" cy="1609130"/>
            <a:chOff x="0" y="0"/>
            <a:chExt cx="1457127" cy="2145507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1457071" cy="2145538"/>
            </a:xfrm>
            <a:custGeom>
              <a:avLst/>
              <a:gdLst/>
              <a:ahLst/>
              <a:cxnLst/>
              <a:rect r="r" b="b" t="t" l="l"/>
              <a:pathLst>
                <a:path h="2145538" w="1457071">
                  <a:moveTo>
                    <a:pt x="0" y="0"/>
                  </a:moveTo>
                  <a:lnTo>
                    <a:pt x="1457071" y="0"/>
                  </a:lnTo>
                  <a:lnTo>
                    <a:pt x="1457071" y="2145538"/>
                  </a:lnTo>
                  <a:lnTo>
                    <a:pt x="0" y="2145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97" t="0" r="-101" b="1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934301" y="4895701"/>
            <a:ext cx="2732037" cy="36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Terraform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34301" y="5311229"/>
            <a:ext cx="8588722" cy="77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Multi-cloud support (AWS/Azure/GCP), version-controlled infrastructure, repeatable deployments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22976" y="6604546"/>
            <a:ext cx="4371380" cy="57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3437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Monitoring Stack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22976" y="7706617"/>
            <a:ext cx="2075110" cy="36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Prometheus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22976" y="8209509"/>
            <a:ext cx="2075110" cy="77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Metrics collection and alerting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40715" y="7706617"/>
            <a:ext cx="2075110" cy="36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MLflow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40715" y="8209509"/>
            <a:ext cx="2075110" cy="1125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Experiment tracking and versioning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58452" y="7706617"/>
            <a:ext cx="2075110" cy="36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Drift Detection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58452" y="8209509"/>
            <a:ext cx="2075110" cy="77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Automated model monitoring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476190" y="7706617"/>
            <a:ext cx="2075110" cy="36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Logging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476190" y="8209509"/>
            <a:ext cx="2075110" cy="77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Structured JSON logs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DAG2mxevNEE</dc:identifier>
  <dcterms:modified xsi:type="dcterms:W3CDTF">2011-08-01T06:04:30Z</dcterms:modified>
  <cp:revision>1</cp:revision>
  <dc:title>Forest-Cover-Type-Prediction (2).pptx</dc:title>
</cp:coreProperties>
</file>